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66"/>
  </p:notesMasterIdLst>
  <p:sldIdLst>
    <p:sldId id="256" r:id="rId2"/>
    <p:sldId id="257" r:id="rId3"/>
    <p:sldId id="265" r:id="rId4"/>
    <p:sldId id="259" r:id="rId5"/>
    <p:sldId id="264" r:id="rId6"/>
    <p:sldId id="262" r:id="rId7"/>
    <p:sldId id="263" r:id="rId8"/>
    <p:sldId id="266" r:id="rId9"/>
    <p:sldId id="267" r:id="rId10"/>
    <p:sldId id="268" r:id="rId11"/>
    <p:sldId id="269" r:id="rId12"/>
    <p:sldId id="270" r:id="rId13"/>
    <p:sldId id="271" r:id="rId14"/>
    <p:sldId id="272" r:id="rId15"/>
    <p:sldId id="329" r:id="rId16"/>
    <p:sldId id="330" r:id="rId17"/>
    <p:sldId id="273" r:id="rId18"/>
    <p:sldId id="276" r:id="rId19"/>
    <p:sldId id="274" r:id="rId20"/>
    <p:sldId id="277"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18" r:id="rId36"/>
    <p:sldId id="319" r:id="rId37"/>
    <p:sldId id="320" r:id="rId38"/>
    <p:sldId id="321" r:id="rId39"/>
    <p:sldId id="297" r:id="rId40"/>
    <p:sldId id="298" r:id="rId41"/>
    <p:sldId id="299" r:id="rId42"/>
    <p:sldId id="300" r:id="rId43"/>
    <p:sldId id="322" r:id="rId44"/>
    <p:sldId id="323" r:id="rId45"/>
    <p:sldId id="324" r:id="rId46"/>
    <p:sldId id="325" r:id="rId47"/>
    <p:sldId id="326" r:id="rId48"/>
    <p:sldId id="303" r:id="rId49"/>
    <p:sldId id="327"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2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C54"/>
    <a:srgbClr val="0002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p:restoredTop sz="94676"/>
  </p:normalViewPr>
  <p:slideViewPr>
    <p:cSldViewPr snapToGrid="0" snapToObjects="1" showGuides="1">
      <p:cViewPr>
        <p:scale>
          <a:sx n="122" d="100"/>
          <a:sy n="122" d="100"/>
        </p:scale>
        <p:origin x="64" y="144"/>
      </p:cViewPr>
      <p:guideLst>
        <p:guide orient="horz" pos="2160"/>
        <p:guide pos="48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7D03F-1CC0-D440-A653-C7468185409E}" type="datetimeFigureOut">
              <a:rPr lang="en-US" smtClean="0"/>
              <a:t>5/14/20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EDF2C-1831-2847-885C-91CB912CFA10}" type="slidenum">
              <a:rPr lang="en-US" smtClean="0"/>
              <a:t>‹#›</a:t>
            </a:fld>
            <a:endParaRPr lang="en-US"/>
          </a:p>
        </p:txBody>
      </p:sp>
    </p:spTree>
    <p:extLst>
      <p:ext uri="{BB962C8B-B14F-4D97-AF65-F5344CB8AC3E}">
        <p14:creationId xmlns:p14="http://schemas.microsoft.com/office/powerpoint/2010/main" val="3368441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3581-7161-9C4C-8792-15A57C97C971}"/>
              </a:ext>
            </a:extLst>
          </p:cNvPr>
          <p:cNvSpPr>
            <a:spLocks noGrp="1"/>
          </p:cNvSpPr>
          <p:nvPr>
            <p:ph type="title" hasCustomPrompt="1"/>
          </p:nvPr>
        </p:nvSpPr>
        <p:spPr>
          <a:xfrm>
            <a:off x="391259" y="254294"/>
            <a:ext cx="8412480" cy="900967"/>
          </a:xfrm>
          <a:prstGeom prst="rect">
            <a:avLst/>
          </a:prstGeo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6D4F83E-2710-B144-BB95-B8C353E9D2F2}"/>
              </a:ext>
            </a:extLst>
          </p:cNvPr>
          <p:cNvSpPr>
            <a:spLocks noGrp="1"/>
          </p:cNvSpPr>
          <p:nvPr>
            <p:ph idx="1"/>
          </p:nvPr>
        </p:nvSpPr>
        <p:spPr>
          <a:xfrm>
            <a:off x="391259" y="1600200"/>
            <a:ext cx="841248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7E41110-5633-2E4A-9FAF-4987E8FDC4C3}"/>
              </a:ext>
            </a:extLst>
          </p:cNvPr>
          <p:cNvSpPr>
            <a:spLocks noGrp="1"/>
          </p:cNvSpPr>
          <p:nvPr>
            <p:ph type="sldNum" sz="quarter" idx="12"/>
          </p:nvPr>
        </p:nvSpPr>
        <p:spPr>
          <a:xfrm>
            <a:off x="386861" y="6471674"/>
            <a:ext cx="333575" cy="365125"/>
          </a:xfrm>
          <a:prstGeom prst="rect">
            <a:avLst/>
          </a:prstGeom>
        </p:spPr>
        <p:txBody>
          <a:bodyPr/>
          <a:lstStyle>
            <a:lvl1pPr>
              <a:defRPr sz="1000">
                <a:solidFill>
                  <a:schemeClr val="tx1">
                    <a:lumMod val="50000"/>
                    <a:lumOff val="50000"/>
                  </a:schemeClr>
                </a:solidFill>
              </a:defRPr>
            </a:lvl1pPr>
          </a:lstStyle>
          <a:p>
            <a:fld id="{F55E13C6-A4BF-A842-9635-B1271B30A9E0}" type="slidenum">
              <a:rPr lang="en-US" smtClean="0"/>
              <a:pPr/>
              <a:t>‹#›</a:t>
            </a:fld>
            <a:endParaRPr lang="en-US" dirty="0"/>
          </a:p>
        </p:txBody>
      </p:sp>
      <p:cxnSp>
        <p:nvCxnSpPr>
          <p:cNvPr id="7" name="Straight Connector 6">
            <a:extLst>
              <a:ext uri="{FF2B5EF4-FFF2-40B4-BE49-F238E27FC236}">
                <a16:creationId xmlns:a16="http://schemas.microsoft.com/office/drawing/2014/main" id="{E461BC41-6209-C445-BAF6-8520D44E6342}"/>
              </a:ext>
            </a:extLst>
          </p:cNvPr>
          <p:cNvCxnSpPr/>
          <p:nvPr userDrawn="1"/>
        </p:nvCxnSpPr>
        <p:spPr>
          <a:xfrm>
            <a:off x="0" y="1196826"/>
            <a:ext cx="91440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5221F8-F0C6-B542-9924-44A8216478A7}"/>
              </a:ext>
            </a:extLst>
          </p:cNvPr>
          <p:cNvCxnSpPr/>
          <p:nvPr userDrawn="1"/>
        </p:nvCxnSpPr>
        <p:spPr>
          <a:xfrm>
            <a:off x="0" y="6280730"/>
            <a:ext cx="9144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8851B23-1923-2647-A9DC-1555C2B19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sp>
        <p:nvSpPr>
          <p:cNvPr id="10" name="Footer Placeholder 3">
            <a:extLst>
              <a:ext uri="{FF2B5EF4-FFF2-40B4-BE49-F238E27FC236}">
                <a16:creationId xmlns:a16="http://schemas.microsoft.com/office/drawing/2014/main" id="{41B000DA-E217-454E-B924-B224E74E88DA}"/>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675249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C06E-022D-4944-AEC1-C4C18C1F5233}"/>
              </a:ext>
            </a:extLst>
          </p:cNvPr>
          <p:cNvSpPr>
            <a:spLocks noGrp="1"/>
          </p:cNvSpPr>
          <p:nvPr>
            <p:ph type="title" hasCustomPrompt="1"/>
          </p:nvPr>
        </p:nvSpPr>
        <p:spPr>
          <a:xfrm>
            <a:off x="391259" y="254294"/>
            <a:ext cx="8410996" cy="900967"/>
          </a:xfrm>
          <a:prstGeom prst="rect">
            <a:avLst/>
          </a:prstGeo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B4EAA46F-3B3F-1240-9262-8ADA629D9791}"/>
              </a:ext>
            </a:extLst>
          </p:cNvPr>
          <p:cNvSpPr>
            <a:spLocks noGrp="1"/>
          </p:cNvSpPr>
          <p:nvPr>
            <p:ph sz="half" idx="1"/>
          </p:nvPr>
        </p:nvSpPr>
        <p:spPr>
          <a:xfrm>
            <a:off x="391255" y="1371600"/>
            <a:ext cx="8412480" cy="511885"/>
          </a:xfrm>
          <a:prstGeom prst="rect">
            <a:avLst/>
          </a:prstGeom>
          <a:solidFill>
            <a:schemeClr val="bg2"/>
          </a:solidFill>
          <a:ln>
            <a:solidFill>
              <a:schemeClr val="accent1"/>
            </a:solidFill>
          </a:ln>
        </p:spPr>
        <p:txBody>
          <a:bodyPr anchor="ctr">
            <a:normAutofit/>
          </a:bodyPr>
          <a:lstStyle>
            <a:lvl1pPr marL="0" indent="0">
              <a:buFontTx/>
              <a:buNone/>
              <a:defRPr sz="2000" b="1"/>
            </a:lvl1pPr>
          </a:lstStyle>
          <a:p>
            <a:pPr lvl="0"/>
            <a:r>
              <a:rPr lang="en-US"/>
              <a:t>Edit Master text styles</a:t>
            </a:r>
          </a:p>
        </p:txBody>
      </p:sp>
      <p:sp>
        <p:nvSpPr>
          <p:cNvPr id="4" name="Content Placeholder 3">
            <a:extLst>
              <a:ext uri="{FF2B5EF4-FFF2-40B4-BE49-F238E27FC236}">
                <a16:creationId xmlns:a16="http://schemas.microsoft.com/office/drawing/2014/main" id="{5331B092-B1B3-B646-BABF-BF3C86759AEA}"/>
              </a:ext>
            </a:extLst>
          </p:cNvPr>
          <p:cNvSpPr>
            <a:spLocks noGrp="1"/>
          </p:cNvSpPr>
          <p:nvPr>
            <p:ph sz="half" idx="2"/>
          </p:nvPr>
        </p:nvSpPr>
        <p:spPr>
          <a:xfrm>
            <a:off x="365760" y="1917000"/>
            <a:ext cx="8412480" cy="402419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A740A9FA-71EF-E24F-A205-14BCD988CEB2}"/>
              </a:ext>
            </a:extLst>
          </p:cNvPr>
          <p:cNvCxnSpPr/>
          <p:nvPr userDrawn="1"/>
        </p:nvCxnSpPr>
        <p:spPr>
          <a:xfrm>
            <a:off x="0" y="6280730"/>
            <a:ext cx="9144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4B2BD36-D2A8-0A46-A02A-9911A039EC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sp>
        <p:nvSpPr>
          <p:cNvPr id="13" name="Slide Number Placeholder 5">
            <a:extLst>
              <a:ext uri="{FF2B5EF4-FFF2-40B4-BE49-F238E27FC236}">
                <a16:creationId xmlns:a16="http://schemas.microsoft.com/office/drawing/2014/main" id="{0A430D54-F9A0-D846-9E02-672CD710B0E0}"/>
              </a:ext>
            </a:extLst>
          </p:cNvPr>
          <p:cNvSpPr>
            <a:spLocks noGrp="1"/>
          </p:cNvSpPr>
          <p:nvPr>
            <p:ph type="sldNum" sz="quarter" idx="12"/>
          </p:nvPr>
        </p:nvSpPr>
        <p:spPr>
          <a:xfrm>
            <a:off x="386861" y="6471674"/>
            <a:ext cx="333575" cy="365125"/>
          </a:xfrm>
          <a:prstGeom prst="rect">
            <a:avLst/>
          </a:prstGeom>
        </p:spPr>
        <p:txBody>
          <a:bodyPr/>
          <a:lstStyle>
            <a:lvl1pPr>
              <a:defRPr sz="1000">
                <a:solidFill>
                  <a:srgbClr val="0E2C54"/>
                </a:solidFill>
              </a:defRPr>
            </a:lvl1pPr>
          </a:lstStyle>
          <a:p>
            <a:fld id="{F55E13C6-A4BF-A842-9635-B1271B30A9E0}" type="slidenum">
              <a:rPr lang="en-US" smtClean="0"/>
              <a:pPr/>
              <a:t>‹#›</a:t>
            </a:fld>
            <a:endParaRPr lang="en-US" dirty="0"/>
          </a:p>
        </p:txBody>
      </p:sp>
      <p:cxnSp>
        <p:nvCxnSpPr>
          <p:cNvPr id="14" name="Straight Connector 13">
            <a:extLst>
              <a:ext uri="{FF2B5EF4-FFF2-40B4-BE49-F238E27FC236}">
                <a16:creationId xmlns:a16="http://schemas.microsoft.com/office/drawing/2014/main" id="{C15C26D9-7D8C-D542-9D38-ABFD792894CD}"/>
              </a:ext>
            </a:extLst>
          </p:cNvPr>
          <p:cNvCxnSpPr/>
          <p:nvPr userDrawn="1"/>
        </p:nvCxnSpPr>
        <p:spPr>
          <a:xfrm>
            <a:off x="0" y="1196826"/>
            <a:ext cx="91440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Footer Placeholder 3">
            <a:extLst>
              <a:ext uri="{FF2B5EF4-FFF2-40B4-BE49-F238E27FC236}">
                <a16:creationId xmlns:a16="http://schemas.microsoft.com/office/drawing/2014/main" id="{C7B21E7F-511B-9146-9E34-09E0FD1963AF}"/>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17572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C06E-022D-4944-AEC1-C4C18C1F5233}"/>
              </a:ext>
            </a:extLst>
          </p:cNvPr>
          <p:cNvSpPr>
            <a:spLocks noGrp="1"/>
          </p:cNvSpPr>
          <p:nvPr>
            <p:ph type="title" hasCustomPrompt="1"/>
          </p:nvPr>
        </p:nvSpPr>
        <p:spPr>
          <a:xfrm>
            <a:off x="391259" y="254294"/>
            <a:ext cx="8412480" cy="900967"/>
          </a:xfrm>
          <a:prstGeom prst="rect">
            <a:avLst/>
          </a:prstGeo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B4EAA46F-3B3F-1240-9262-8ADA629D9791}"/>
              </a:ext>
            </a:extLst>
          </p:cNvPr>
          <p:cNvSpPr>
            <a:spLocks noGrp="1"/>
          </p:cNvSpPr>
          <p:nvPr>
            <p:ph sz="half" idx="1"/>
          </p:nvPr>
        </p:nvSpPr>
        <p:spPr>
          <a:xfrm>
            <a:off x="391257" y="1600200"/>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1B092-B1B3-B646-BABF-BF3C86759AEA}"/>
              </a:ext>
            </a:extLst>
          </p:cNvPr>
          <p:cNvSpPr>
            <a:spLocks noGrp="1"/>
          </p:cNvSpPr>
          <p:nvPr>
            <p:ph sz="half" idx="2"/>
          </p:nvPr>
        </p:nvSpPr>
        <p:spPr>
          <a:xfrm>
            <a:off x="4418135" y="1600200"/>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5B2E8F16-3608-C449-B4A6-F9F32791C4F5}"/>
              </a:ext>
            </a:extLst>
          </p:cNvPr>
          <p:cNvCxnSpPr/>
          <p:nvPr userDrawn="1"/>
        </p:nvCxnSpPr>
        <p:spPr>
          <a:xfrm>
            <a:off x="0" y="6280730"/>
            <a:ext cx="9144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FEE3CA-6CCC-6647-A935-E78444BC6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sp>
        <p:nvSpPr>
          <p:cNvPr id="12" name="Slide Number Placeholder 5">
            <a:extLst>
              <a:ext uri="{FF2B5EF4-FFF2-40B4-BE49-F238E27FC236}">
                <a16:creationId xmlns:a16="http://schemas.microsoft.com/office/drawing/2014/main" id="{CF629B20-AFD7-5342-B67F-88B6CCCB700B}"/>
              </a:ext>
            </a:extLst>
          </p:cNvPr>
          <p:cNvSpPr>
            <a:spLocks noGrp="1"/>
          </p:cNvSpPr>
          <p:nvPr>
            <p:ph type="sldNum" sz="quarter" idx="12"/>
          </p:nvPr>
        </p:nvSpPr>
        <p:spPr>
          <a:xfrm>
            <a:off x="386861" y="6471674"/>
            <a:ext cx="333575" cy="365125"/>
          </a:xfrm>
          <a:prstGeom prst="rect">
            <a:avLst/>
          </a:prstGeom>
        </p:spPr>
        <p:txBody>
          <a:bodyPr/>
          <a:lstStyle/>
          <a:p>
            <a:fld id="{F55E13C6-A4BF-A842-9635-B1271B30A9E0}" type="slidenum">
              <a:rPr lang="en-US" smtClean="0"/>
              <a:t>‹#›</a:t>
            </a:fld>
            <a:endParaRPr lang="en-US"/>
          </a:p>
        </p:txBody>
      </p:sp>
      <p:cxnSp>
        <p:nvCxnSpPr>
          <p:cNvPr id="13" name="Straight Connector 12">
            <a:extLst>
              <a:ext uri="{FF2B5EF4-FFF2-40B4-BE49-F238E27FC236}">
                <a16:creationId xmlns:a16="http://schemas.microsoft.com/office/drawing/2014/main" id="{C696652B-2CF9-3448-90CE-7DF291769957}"/>
              </a:ext>
            </a:extLst>
          </p:cNvPr>
          <p:cNvCxnSpPr/>
          <p:nvPr userDrawn="1"/>
        </p:nvCxnSpPr>
        <p:spPr>
          <a:xfrm>
            <a:off x="0" y="1196826"/>
            <a:ext cx="91440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43BDA58A-CC03-E342-9E09-5D19B9AAB4E3}"/>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99132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857C-18E7-0244-883A-8C8054997DF0}"/>
              </a:ext>
            </a:extLst>
          </p:cNvPr>
          <p:cNvSpPr>
            <a:spLocks noGrp="1"/>
          </p:cNvSpPr>
          <p:nvPr>
            <p:ph type="title" hasCustomPrompt="1"/>
          </p:nvPr>
        </p:nvSpPr>
        <p:spPr>
          <a:xfrm>
            <a:off x="391259" y="254294"/>
            <a:ext cx="8412480" cy="900967"/>
          </a:xfrm>
          <a:prstGeom prst="rect">
            <a:avLst/>
          </a:prstGeom>
        </p:spPr>
        <p:txBody>
          <a:bodyPr anchor="b"/>
          <a:lstStyle/>
          <a:p>
            <a:r>
              <a:rPr lang="en-US" dirty="0"/>
              <a:t>Click To Edit Master Title Style</a:t>
            </a:r>
          </a:p>
        </p:txBody>
      </p:sp>
      <p:cxnSp>
        <p:nvCxnSpPr>
          <p:cNvPr id="6" name="Straight Connector 5">
            <a:extLst>
              <a:ext uri="{FF2B5EF4-FFF2-40B4-BE49-F238E27FC236}">
                <a16:creationId xmlns:a16="http://schemas.microsoft.com/office/drawing/2014/main" id="{9775F099-EBE9-6247-873B-FF6471AE8E52}"/>
              </a:ext>
            </a:extLst>
          </p:cNvPr>
          <p:cNvCxnSpPr/>
          <p:nvPr userDrawn="1"/>
        </p:nvCxnSpPr>
        <p:spPr>
          <a:xfrm>
            <a:off x="0" y="6280730"/>
            <a:ext cx="9144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E7E01E6C-4000-5C47-8E61-7745F495564C}"/>
              </a:ext>
            </a:extLst>
          </p:cNvPr>
          <p:cNvSpPr>
            <a:spLocks noGrp="1"/>
          </p:cNvSpPr>
          <p:nvPr>
            <p:ph type="sldNum" sz="quarter" idx="12"/>
          </p:nvPr>
        </p:nvSpPr>
        <p:spPr>
          <a:xfrm>
            <a:off x="386861" y="6471674"/>
            <a:ext cx="333575" cy="365125"/>
          </a:xfrm>
          <a:prstGeom prst="rect">
            <a:avLst/>
          </a:prstGeom>
        </p:spPr>
        <p:txBody>
          <a:bodyPr/>
          <a:lstStyle/>
          <a:p>
            <a:fld id="{F55E13C6-A4BF-A842-9635-B1271B30A9E0}" type="slidenum">
              <a:rPr lang="en-US" smtClean="0"/>
              <a:t>‹#›</a:t>
            </a:fld>
            <a:endParaRPr lang="en-US"/>
          </a:p>
        </p:txBody>
      </p:sp>
      <p:pic>
        <p:nvPicPr>
          <p:cNvPr id="10" name="Picture 9">
            <a:extLst>
              <a:ext uri="{FF2B5EF4-FFF2-40B4-BE49-F238E27FC236}">
                <a16:creationId xmlns:a16="http://schemas.microsoft.com/office/drawing/2014/main" id="{E5428F2A-E988-5A49-B9C7-608FF64000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cxnSp>
        <p:nvCxnSpPr>
          <p:cNvPr id="11" name="Straight Connector 10">
            <a:extLst>
              <a:ext uri="{FF2B5EF4-FFF2-40B4-BE49-F238E27FC236}">
                <a16:creationId xmlns:a16="http://schemas.microsoft.com/office/drawing/2014/main" id="{55161749-2843-E24D-A037-5E34E43E95DC}"/>
              </a:ext>
            </a:extLst>
          </p:cNvPr>
          <p:cNvCxnSpPr/>
          <p:nvPr userDrawn="1"/>
        </p:nvCxnSpPr>
        <p:spPr>
          <a:xfrm>
            <a:off x="0" y="1196826"/>
            <a:ext cx="91440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Footer Placeholder 3">
            <a:extLst>
              <a:ext uri="{FF2B5EF4-FFF2-40B4-BE49-F238E27FC236}">
                <a16:creationId xmlns:a16="http://schemas.microsoft.com/office/drawing/2014/main" id="{05339E0D-A78D-EC4B-B388-1BA8B2060874}"/>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1041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7D55AD-5FAD-C341-8028-9689BFD0BA9E}"/>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885ED4B-B01D-F743-9865-253B2D10174A}"/>
              </a:ext>
            </a:extLst>
          </p:cNvPr>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42154D-4EED-DD48-97AC-0C5A816DBD4D}"/>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7E4AB6C-F901-3F4E-8E12-BC870883494D}"/>
              </a:ext>
            </a:extLst>
          </p:cNvPr>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73BEC59-FA58-4440-9ADA-C97A890864F8}"/>
              </a:ext>
            </a:extLst>
          </p:cNvPr>
          <p:cNvSpPr>
            <a:spLocks noGrp="1"/>
          </p:cNvSpPr>
          <p:nvPr>
            <p:ph type="sldNum" sz="quarter" idx="12"/>
          </p:nvPr>
        </p:nvSpPr>
        <p:spPr>
          <a:xfrm>
            <a:off x="386861" y="6471674"/>
            <a:ext cx="333575" cy="365125"/>
          </a:xfrm>
          <a:prstGeom prst="rect">
            <a:avLst/>
          </a:prstGeom>
        </p:spPr>
        <p:txBody>
          <a:bodyPr/>
          <a:lstStyle/>
          <a:p>
            <a:fld id="{F55E13C6-A4BF-A842-9635-B1271B30A9E0}" type="slidenum">
              <a:rPr lang="en-US" smtClean="0"/>
              <a:t>‹#›</a:t>
            </a:fld>
            <a:endParaRPr lang="en-US"/>
          </a:p>
        </p:txBody>
      </p:sp>
      <p:pic>
        <p:nvPicPr>
          <p:cNvPr id="12" name="Picture 11">
            <a:extLst>
              <a:ext uri="{FF2B5EF4-FFF2-40B4-BE49-F238E27FC236}">
                <a16:creationId xmlns:a16="http://schemas.microsoft.com/office/drawing/2014/main" id="{8B9B147A-2B4D-714A-8507-DF9510A6C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sp>
        <p:nvSpPr>
          <p:cNvPr id="9" name="Footer Placeholder 3">
            <a:extLst>
              <a:ext uri="{FF2B5EF4-FFF2-40B4-BE49-F238E27FC236}">
                <a16:creationId xmlns:a16="http://schemas.microsoft.com/office/drawing/2014/main" id="{024AC261-D05E-D14A-96C5-2F15078F3087}"/>
              </a:ext>
            </a:extLst>
          </p:cNvPr>
          <p:cNvSpPr>
            <a:spLocks noGrp="1"/>
          </p:cNvSpPr>
          <p:nvPr>
            <p:ph type="ftr" sz="quarter" idx="1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54499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3C64DCB-1E8D-5242-9756-E2B31FD62048}"/>
              </a:ext>
            </a:extLst>
          </p:cNvPr>
          <p:cNvSpPr>
            <a:spLocks noGrp="1"/>
          </p:cNvSpPr>
          <p:nvPr>
            <p:ph type="sldNum" sz="quarter" idx="12"/>
          </p:nvPr>
        </p:nvSpPr>
        <p:spPr>
          <a:xfrm>
            <a:off x="386861" y="6471674"/>
            <a:ext cx="333575" cy="365125"/>
          </a:xfrm>
          <a:prstGeom prst="rect">
            <a:avLst/>
          </a:prstGeom>
        </p:spPr>
        <p:txBody>
          <a:bodyPr/>
          <a:lstStyle/>
          <a:p>
            <a:fld id="{F55E13C6-A4BF-A842-9635-B1271B30A9E0}" type="slidenum">
              <a:rPr lang="en-US" smtClean="0"/>
              <a:t>‹#›</a:t>
            </a:fld>
            <a:endParaRPr lang="en-US"/>
          </a:p>
        </p:txBody>
      </p:sp>
      <p:sp>
        <p:nvSpPr>
          <p:cNvPr id="4" name="Footer Placeholder 3">
            <a:extLst>
              <a:ext uri="{FF2B5EF4-FFF2-40B4-BE49-F238E27FC236}">
                <a16:creationId xmlns:a16="http://schemas.microsoft.com/office/drawing/2014/main" id="{525873CF-3323-F140-9D4A-48EA8BFE23B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11734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1C57-F399-7548-BF40-BA9C78574CCE}"/>
              </a:ext>
            </a:extLst>
          </p:cNvPr>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F5FBF8DB-A7AA-A142-AF13-A5B25B3F3C56}"/>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3">
            <a:extLst>
              <a:ext uri="{FF2B5EF4-FFF2-40B4-BE49-F238E27FC236}">
                <a16:creationId xmlns:a16="http://schemas.microsoft.com/office/drawing/2014/main" id="{2F617AF4-03E6-BF45-BFE6-75E52B05C98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83100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3C64DCB-1E8D-5242-9756-E2B31FD62048}"/>
              </a:ext>
            </a:extLst>
          </p:cNvPr>
          <p:cNvSpPr>
            <a:spLocks noGrp="1"/>
          </p:cNvSpPr>
          <p:nvPr>
            <p:ph type="sldNum" sz="quarter" idx="12"/>
          </p:nvPr>
        </p:nvSpPr>
        <p:spPr>
          <a:xfrm>
            <a:off x="386861" y="6471674"/>
            <a:ext cx="333575" cy="365125"/>
          </a:xfrm>
          <a:prstGeom prst="rect">
            <a:avLst/>
          </a:prstGeom>
        </p:spPr>
        <p:txBody>
          <a:bodyPr/>
          <a:lstStyle/>
          <a:p>
            <a:fld id="{F55E13C6-A4BF-A842-9635-B1271B30A9E0}" type="slidenum">
              <a:rPr lang="en-US" smtClean="0"/>
              <a:t>‹#›</a:t>
            </a:fld>
            <a:endParaRPr lang="en-US"/>
          </a:p>
        </p:txBody>
      </p:sp>
      <p:pic>
        <p:nvPicPr>
          <p:cNvPr id="3" name="Picture 2">
            <a:extLst>
              <a:ext uri="{FF2B5EF4-FFF2-40B4-BE49-F238E27FC236}">
                <a16:creationId xmlns:a16="http://schemas.microsoft.com/office/drawing/2014/main" id="{CD71EC2D-C041-C442-9657-3D51E3D06F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sp>
        <p:nvSpPr>
          <p:cNvPr id="6" name="Footer Placeholder 3">
            <a:extLst>
              <a:ext uri="{FF2B5EF4-FFF2-40B4-BE49-F238E27FC236}">
                <a16:creationId xmlns:a16="http://schemas.microsoft.com/office/drawing/2014/main" id="{47776EC3-C3A1-6D44-A322-5C1E3D6ACF6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82605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gi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39803150-FB47-6C4F-A4DD-C868B315CCD2}"/>
              </a:ext>
            </a:extLst>
          </p:cNvPr>
          <p:cNvSpPr>
            <a:spLocks noGrp="1"/>
          </p:cNvSpPr>
          <p:nvPr>
            <p:ph type="sldNum" sz="quarter" idx="4"/>
          </p:nvPr>
        </p:nvSpPr>
        <p:spPr>
          <a:xfrm>
            <a:off x="386861" y="6471674"/>
            <a:ext cx="333575" cy="365125"/>
          </a:xfrm>
          <a:prstGeom prst="rect">
            <a:avLst/>
          </a:prstGeom>
        </p:spPr>
        <p:txBody>
          <a:bodyPr/>
          <a:lstStyle>
            <a:lvl1pPr>
              <a:defRPr sz="1000">
                <a:solidFill>
                  <a:srgbClr val="0E2C54"/>
                </a:solidFill>
              </a:defRPr>
            </a:lvl1pPr>
          </a:lstStyle>
          <a:p>
            <a:fld id="{F55E13C6-A4BF-A842-9635-B1271B30A9E0}" type="slidenum">
              <a:rPr lang="en-US" smtClean="0"/>
              <a:pPr/>
              <a:t>‹#›</a:t>
            </a:fld>
            <a:endParaRPr lang="en-US" dirty="0"/>
          </a:p>
        </p:txBody>
      </p:sp>
      <p:cxnSp>
        <p:nvCxnSpPr>
          <p:cNvPr id="19" name="Straight Connector 18">
            <a:extLst>
              <a:ext uri="{FF2B5EF4-FFF2-40B4-BE49-F238E27FC236}">
                <a16:creationId xmlns:a16="http://schemas.microsoft.com/office/drawing/2014/main" id="{A5812A18-B0F9-8B49-9140-669204B071B9}"/>
              </a:ext>
            </a:extLst>
          </p:cNvPr>
          <p:cNvCxnSpPr/>
          <p:nvPr userDrawn="1"/>
        </p:nvCxnSpPr>
        <p:spPr>
          <a:xfrm>
            <a:off x="0" y="6280730"/>
            <a:ext cx="9144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C958304-574E-CC4D-A7C8-0CDCD29D098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72219" y="6529913"/>
            <a:ext cx="1371600" cy="100870"/>
          </a:xfrm>
          <a:prstGeom prst="rect">
            <a:avLst/>
          </a:prstGeom>
        </p:spPr>
      </p:pic>
      <p:sp>
        <p:nvSpPr>
          <p:cNvPr id="21" name="Footer Placeholder 3">
            <a:extLst>
              <a:ext uri="{FF2B5EF4-FFF2-40B4-BE49-F238E27FC236}">
                <a16:creationId xmlns:a16="http://schemas.microsoft.com/office/drawing/2014/main" id="{64CE7578-6056-0D47-9E5A-4469AB4B8FA3}"/>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868486575"/>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2" r:id="rId3"/>
    <p:sldLayoutId id="2147483654" r:id="rId4"/>
    <p:sldLayoutId id="2147483653" r:id="rId5"/>
    <p:sldLayoutId id="2147483655" r:id="rId6"/>
    <p:sldLayoutId id="2147483649" r:id="rId7"/>
    <p:sldLayoutId id="2147483657" r:id="rId8"/>
  </p:sldLayoutIdLst>
  <p:hf hdr="0" dt="0"/>
  <p:txStyles>
    <p:titleStyle>
      <a:lvl1pPr algn="l" defTabSz="685800" rtl="0" eaLnBrk="1" latinLnBrk="0" hangingPunct="1">
        <a:lnSpc>
          <a:spcPct val="90000"/>
        </a:lnSpc>
        <a:spcBef>
          <a:spcPct val="0"/>
        </a:spcBef>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SzPct val="60000"/>
        <a:buFont typeface="LucidaGrande"/>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CambriaMath"/>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hyperlink" Target="https://github.com/teavanist/MNIST-JPG" TargetMode="External"/><Relationship Id="rId4" Type="http://schemas.openxmlformats.org/officeDocument/2006/relationships/hyperlink" Target="http://yann.lecun.com/exdb/mnis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670.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5FAE-11ED-7D44-A8E1-97710C41A2AA}"/>
              </a:ext>
            </a:extLst>
          </p:cNvPr>
          <p:cNvSpPr>
            <a:spLocks noGrp="1"/>
          </p:cNvSpPr>
          <p:nvPr>
            <p:ph type="ctrTitle"/>
          </p:nvPr>
        </p:nvSpPr>
        <p:spPr>
          <a:xfrm>
            <a:off x="449745" y="3086095"/>
            <a:ext cx="7640707" cy="821065"/>
          </a:xfrm>
        </p:spPr>
        <p:txBody>
          <a:bodyPr>
            <a:normAutofit/>
          </a:bodyPr>
          <a:lstStyle/>
          <a:p>
            <a:pPr algn="l"/>
            <a:r>
              <a:rPr lang="en-US" sz="2600" b="1" dirty="0"/>
              <a:t>Machine Learning</a:t>
            </a:r>
          </a:p>
        </p:txBody>
      </p:sp>
      <p:sp>
        <p:nvSpPr>
          <p:cNvPr id="3" name="Subtitle 2">
            <a:extLst>
              <a:ext uri="{FF2B5EF4-FFF2-40B4-BE49-F238E27FC236}">
                <a16:creationId xmlns:a16="http://schemas.microsoft.com/office/drawing/2014/main" id="{57933157-086B-DD43-8FAC-2C35FA0AB816}"/>
              </a:ext>
            </a:extLst>
          </p:cNvPr>
          <p:cNvSpPr>
            <a:spLocks noGrp="1"/>
          </p:cNvSpPr>
          <p:nvPr>
            <p:ph type="subTitle" idx="1"/>
          </p:nvPr>
        </p:nvSpPr>
        <p:spPr>
          <a:xfrm>
            <a:off x="449745" y="3976216"/>
            <a:ext cx="7650646" cy="1241822"/>
          </a:xfrm>
        </p:spPr>
        <p:txBody>
          <a:bodyPr>
            <a:normAutofit fontScale="92500" lnSpcReduction="20000"/>
          </a:bodyPr>
          <a:lstStyle/>
          <a:p>
            <a:pPr algn="l"/>
            <a:r>
              <a:rPr lang="en-US"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Lecturers:</a:t>
            </a:r>
          </a:p>
          <a:p>
            <a:pPr algn="l"/>
            <a:r>
              <a:rPr lang="en-US" dirty="0">
                <a:solidFill>
                  <a:schemeClr val="tx1">
                    <a:lumMod val="50000"/>
                    <a:lumOff val="50000"/>
                  </a:schemeClr>
                </a:solidFill>
              </a:rPr>
              <a:t>Prashant Emani</a:t>
            </a:r>
          </a:p>
          <a:p>
            <a:pPr algn="l"/>
            <a:r>
              <a:rPr lang="en-US" dirty="0">
                <a:solidFill>
                  <a:schemeClr val="tx1">
                    <a:lumMod val="50000"/>
                    <a:lumOff val="50000"/>
                  </a:schemeClr>
                </a:solidFill>
              </a:rPr>
              <a:t>Jonathan </a:t>
            </a:r>
            <a:r>
              <a:rPr lang="en-US" dirty="0" err="1">
                <a:solidFill>
                  <a:schemeClr val="tx1">
                    <a:lumMod val="50000"/>
                    <a:lumOff val="50000"/>
                  </a:schemeClr>
                </a:solidFill>
              </a:rPr>
              <a:t>Warrell</a:t>
            </a:r>
            <a:endParaRPr lang="en-US" dirty="0">
              <a:solidFill>
                <a:schemeClr val="tx1">
                  <a:lumMod val="50000"/>
                  <a:lumOff val="50000"/>
                </a:schemeClr>
              </a:solidFill>
            </a:endParaRPr>
          </a:p>
          <a:p>
            <a:pPr lvl="1" algn="l"/>
            <a:r>
              <a:rPr lang="en-US" dirty="0">
                <a:solidFill>
                  <a:schemeClr val="tx1">
                    <a:lumMod val="50000"/>
                    <a:lumOff val="50000"/>
                  </a:schemeClr>
                </a:solidFill>
              </a:rPr>
              <a:t>from the Gerstein lab in the Dept. of Molecular Biophysics and Biochemistry</a:t>
            </a:r>
          </a:p>
          <a:p>
            <a:pPr lvl="1" algn="l"/>
            <a:r>
              <a:rPr lang="en-US" i="1" dirty="0">
                <a:solidFill>
                  <a:schemeClr val="tx1">
                    <a:lumMod val="50000"/>
                    <a:lumOff val="50000"/>
                  </a:schemeClr>
                </a:solidFill>
              </a:rPr>
              <a:t>Slide Design: Jonathan </a:t>
            </a:r>
            <a:r>
              <a:rPr lang="en-US" i="1" dirty="0" err="1">
                <a:solidFill>
                  <a:schemeClr val="tx1">
                    <a:lumMod val="50000"/>
                    <a:lumOff val="50000"/>
                  </a:schemeClr>
                </a:solidFill>
              </a:rPr>
              <a:t>Warrell</a:t>
            </a:r>
            <a:r>
              <a:rPr lang="en-US" i="1" dirty="0">
                <a:solidFill>
                  <a:schemeClr val="tx1">
                    <a:lumMod val="50000"/>
                    <a:lumOff val="50000"/>
                  </a:schemeClr>
                </a:solidFill>
              </a:rPr>
              <a:t>, Prashant Emani, Declan Clarke</a:t>
            </a:r>
          </a:p>
          <a:p>
            <a:pPr algn="l"/>
            <a:endParaRPr lang="en-US" dirty="0">
              <a:solidFill>
                <a:schemeClr val="tx1">
                  <a:lumMod val="50000"/>
                  <a:lumOff val="50000"/>
                </a:schemeClr>
              </a:solidFill>
            </a:endParaRPr>
          </a:p>
          <a:p>
            <a:pPr algn="l"/>
            <a:endParaRPr lang="en-US"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 Placeholder 5">
            <a:extLst>
              <a:ext uri="{FF2B5EF4-FFF2-40B4-BE49-F238E27FC236}">
                <a16:creationId xmlns:a16="http://schemas.microsoft.com/office/drawing/2014/main" id="{1D47C9BE-394D-A644-B2EE-455C1AC024EB}"/>
              </a:ext>
            </a:extLst>
          </p:cNvPr>
          <p:cNvSpPr txBox="1">
            <a:spLocks/>
          </p:cNvSpPr>
          <p:nvPr/>
        </p:nvSpPr>
        <p:spPr>
          <a:xfrm>
            <a:off x="5495191" y="5465164"/>
            <a:ext cx="2535625" cy="292608"/>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Date: July 25</a:t>
            </a:r>
            <a:r>
              <a:rPr lang="en-US" sz="1800" baseline="30000" dirty="0"/>
              <a:t>th</a:t>
            </a:r>
            <a:r>
              <a:rPr lang="en-US" sz="1800" dirty="0"/>
              <a:t>, 2019</a:t>
            </a:r>
          </a:p>
        </p:txBody>
      </p:sp>
      <p:sp>
        <p:nvSpPr>
          <p:cNvPr id="8" name="TextBox 7">
            <a:extLst>
              <a:ext uri="{FF2B5EF4-FFF2-40B4-BE49-F238E27FC236}">
                <a16:creationId xmlns:a16="http://schemas.microsoft.com/office/drawing/2014/main" id="{68AFA616-C6EE-D248-A037-A74953A47773}"/>
              </a:ext>
            </a:extLst>
          </p:cNvPr>
          <p:cNvSpPr txBox="1"/>
          <p:nvPr/>
        </p:nvSpPr>
        <p:spPr>
          <a:xfrm>
            <a:off x="5156177" y="256626"/>
            <a:ext cx="3987823" cy="861774"/>
          </a:xfrm>
          <a:prstGeom prst="rect">
            <a:avLst/>
          </a:prstGeom>
          <a:noFill/>
        </p:spPr>
        <p:txBody>
          <a:bodyPr wrap="none" rtlCol="0">
            <a:spAutoFit/>
          </a:bodyPr>
          <a:lstStyle/>
          <a:p>
            <a:r>
              <a:rPr lang="en-US" sz="1400" dirty="0">
                <a:solidFill>
                  <a:srgbClr val="0070C0"/>
                </a:solidFill>
                <a:latin typeface="Baskerville" panose="02020502070401020303" pitchFamily="18" charset="0"/>
                <a:ea typeface="Baskerville" panose="02020502070401020303" pitchFamily="18" charset="0"/>
              </a:rPr>
              <a:t>Sponsored by:</a:t>
            </a:r>
          </a:p>
          <a:p>
            <a:r>
              <a:rPr lang="en-US" dirty="0">
                <a:solidFill>
                  <a:srgbClr val="0070C0"/>
                </a:solidFill>
                <a:latin typeface="Baskerville" panose="02020502070401020303" pitchFamily="18" charset="0"/>
                <a:ea typeface="Baskerville" panose="02020502070401020303" pitchFamily="18" charset="0"/>
              </a:rPr>
              <a:t>Yale Center for Biomedical Data Science</a:t>
            </a:r>
          </a:p>
          <a:p>
            <a:r>
              <a:rPr lang="en-US" dirty="0">
                <a:solidFill>
                  <a:srgbClr val="0070C0"/>
                </a:solidFill>
                <a:latin typeface="Baskerville" panose="02020502070401020303" pitchFamily="18" charset="0"/>
                <a:ea typeface="Baskerville" panose="02020502070401020303" pitchFamily="18" charset="0"/>
              </a:rPr>
              <a:t>Yale Center for Medical Informatics</a:t>
            </a:r>
          </a:p>
        </p:txBody>
      </p:sp>
      <p:sp>
        <p:nvSpPr>
          <p:cNvPr id="9" name="TextBox 8">
            <a:extLst>
              <a:ext uri="{FF2B5EF4-FFF2-40B4-BE49-F238E27FC236}">
                <a16:creationId xmlns:a16="http://schemas.microsoft.com/office/drawing/2014/main" id="{A7B4A197-3E87-774C-8CDF-E5C75A2450A6}"/>
              </a:ext>
            </a:extLst>
          </p:cNvPr>
          <p:cNvSpPr txBox="1"/>
          <p:nvPr/>
        </p:nvSpPr>
        <p:spPr>
          <a:xfrm>
            <a:off x="188079" y="502847"/>
            <a:ext cx="4569136" cy="646331"/>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Yale Biomedical Data Summer Course</a:t>
            </a:r>
          </a:p>
          <a:p>
            <a:r>
              <a:rPr lang="en-US" dirty="0">
                <a:latin typeface="Verdana" panose="020B0604030504040204" pitchFamily="34" charset="0"/>
                <a:ea typeface="Verdana" panose="020B0604030504040204" pitchFamily="34" charset="0"/>
                <a:cs typeface="Verdana" panose="020B0604030504040204" pitchFamily="34" charset="0"/>
              </a:rPr>
              <a:t>Day 4</a:t>
            </a:r>
          </a:p>
        </p:txBody>
      </p:sp>
      <p:sp>
        <p:nvSpPr>
          <p:cNvPr id="10" name="Footer Placeholder 3">
            <a:extLst>
              <a:ext uri="{FF2B5EF4-FFF2-40B4-BE49-F238E27FC236}">
                <a16:creationId xmlns:a16="http://schemas.microsoft.com/office/drawing/2014/main" id="{17B1EA6D-89E5-A947-B525-DB12FFD6D1F7}"/>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083508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B593-9F5C-E243-B94F-A99CA61B3629}"/>
              </a:ext>
            </a:extLst>
          </p:cNvPr>
          <p:cNvSpPr>
            <a:spLocks noGrp="1"/>
          </p:cNvSpPr>
          <p:nvPr>
            <p:ph type="title"/>
          </p:nvPr>
        </p:nvSpPr>
        <p:spPr/>
        <p:txBody>
          <a:bodyPr/>
          <a:lstStyle/>
          <a:p>
            <a:r>
              <a:rPr lang="en-US" dirty="0"/>
              <a:t>Avoiding bias, Part I: </a:t>
            </a:r>
            <a:br>
              <a:rPr lang="en-US" dirty="0"/>
            </a:br>
            <a:r>
              <a:rPr lang="en-US" sz="1800" dirty="0"/>
              <a:t>Balancing datasets and accounting for confounding factors</a:t>
            </a:r>
          </a:p>
        </p:txBody>
      </p:sp>
      <p:sp>
        <p:nvSpPr>
          <p:cNvPr id="4" name="Content Placeholder 3">
            <a:extLst>
              <a:ext uri="{FF2B5EF4-FFF2-40B4-BE49-F238E27FC236}">
                <a16:creationId xmlns:a16="http://schemas.microsoft.com/office/drawing/2014/main" id="{997A9E54-E81A-4C48-AE38-35AB9645205C}"/>
              </a:ext>
            </a:extLst>
          </p:cNvPr>
          <p:cNvSpPr>
            <a:spLocks noGrp="1"/>
          </p:cNvSpPr>
          <p:nvPr>
            <p:ph sz="half" idx="2"/>
          </p:nvPr>
        </p:nvSpPr>
        <p:spPr>
          <a:xfrm>
            <a:off x="367242" y="1371600"/>
            <a:ext cx="8435013" cy="4720856"/>
          </a:xfrm>
        </p:spPr>
        <p:txBody>
          <a:bodyPr/>
          <a:lstStyle/>
          <a:p>
            <a:r>
              <a:rPr lang="en-US" sz="1800" dirty="0">
                <a:solidFill>
                  <a:schemeClr val="accent1"/>
                </a:solidFill>
              </a:rPr>
              <a:t>Imagine designing a classifier differentiating between patients with high blood pressure (BP) and normal-range BP using features of diet, smoking, exercise, medicine info:</a:t>
            </a:r>
          </a:p>
          <a:p>
            <a:pPr lvl="1"/>
            <a:r>
              <a:rPr lang="en-US" sz="1600" dirty="0"/>
              <a:t>Consider that your cohort includes 90 patients with high BP and 10 with normal-range BP, and your test set reflects the same.</a:t>
            </a:r>
          </a:p>
          <a:p>
            <a:pPr lvl="1"/>
            <a:r>
              <a:rPr lang="en-US" sz="1600" dirty="0"/>
              <a:t>Your classifier has 89% accuracy! Yay?</a:t>
            </a:r>
          </a:p>
          <a:p>
            <a:pPr lvl="1"/>
            <a:r>
              <a:rPr lang="en-US" sz="1600" dirty="0"/>
              <a:t>No! </a:t>
            </a:r>
            <a:r>
              <a:rPr lang="en-US" sz="1600" dirty="0" err="1"/>
              <a:t>Nein</a:t>
            </a:r>
            <a:r>
              <a:rPr lang="en-US" sz="1600" dirty="0"/>
              <a:t>! A classifier that randomly picks samples should give you a classification of high BP 90% of the time! </a:t>
            </a:r>
          </a:p>
          <a:p>
            <a:pPr lvl="1"/>
            <a:endParaRPr lang="en-US" sz="1600" dirty="0">
              <a:solidFill>
                <a:schemeClr val="tx1">
                  <a:lumMod val="50000"/>
                  <a:lumOff val="50000"/>
                </a:schemeClr>
              </a:solidFill>
            </a:endParaRPr>
          </a:p>
          <a:p>
            <a:r>
              <a:rPr lang="en-US" sz="1800" dirty="0">
                <a:solidFill>
                  <a:schemeClr val="accent1"/>
                </a:solidFill>
              </a:rPr>
              <a:t>You need to improve upon a random classifier. Usually, if you have sufficient samples, you can subsample to choose a more balanced cohort. Also, choose performance metrics other than accuracy.</a:t>
            </a:r>
          </a:p>
          <a:p>
            <a:endParaRPr lang="en-US" sz="1800" dirty="0"/>
          </a:p>
          <a:p>
            <a:r>
              <a:rPr lang="en-US" sz="1800" dirty="0">
                <a:solidFill>
                  <a:schemeClr val="accent1"/>
                </a:solidFill>
              </a:rPr>
              <a:t>Equally essential, are “confounding factors”:</a:t>
            </a:r>
          </a:p>
          <a:p>
            <a:pPr lvl="1"/>
            <a:r>
              <a:rPr lang="en-US" sz="1600" dirty="0"/>
              <a:t>These are potentially unobserved variables that mimic the target effect.</a:t>
            </a:r>
          </a:p>
          <a:p>
            <a:pPr lvl="1"/>
            <a:r>
              <a:rPr lang="en-US" sz="1600" dirty="0" err="1"/>
              <a:t>Eg</a:t>
            </a:r>
            <a:r>
              <a:rPr lang="en-US" sz="1600" dirty="0"/>
              <a:t>: Family and Population structure in Genome-Wide Association Studies (GWAS) </a:t>
            </a:r>
          </a:p>
        </p:txBody>
      </p:sp>
      <p:sp>
        <p:nvSpPr>
          <p:cNvPr id="5" name="Slide Number Placeholder 4">
            <a:extLst>
              <a:ext uri="{FF2B5EF4-FFF2-40B4-BE49-F238E27FC236}">
                <a16:creationId xmlns:a16="http://schemas.microsoft.com/office/drawing/2014/main" id="{E80D8E33-A332-C04B-B4F9-3F3D029C7B3B}"/>
              </a:ext>
            </a:extLst>
          </p:cNvPr>
          <p:cNvSpPr>
            <a:spLocks noGrp="1"/>
          </p:cNvSpPr>
          <p:nvPr>
            <p:ph type="sldNum" sz="quarter" idx="12"/>
          </p:nvPr>
        </p:nvSpPr>
        <p:spPr/>
        <p:txBody>
          <a:bodyPr/>
          <a:lstStyle/>
          <a:p>
            <a:fld id="{F55E13C6-A4BF-A842-9635-B1271B30A9E0}" type="slidenum">
              <a:rPr lang="en-US" smtClean="0"/>
              <a:pPr/>
              <a:t>9</a:t>
            </a:fld>
            <a:endParaRPr lang="en-US" dirty="0"/>
          </a:p>
        </p:txBody>
      </p:sp>
      <p:sp>
        <p:nvSpPr>
          <p:cNvPr id="7" name="Footer Placeholder 3">
            <a:extLst>
              <a:ext uri="{FF2B5EF4-FFF2-40B4-BE49-F238E27FC236}">
                <a16:creationId xmlns:a16="http://schemas.microsoft.com/office/drawing/2014/main" id="{25D50A9D-E2C4-B446-A715-46E759A6F13C}"/>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51065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1A7D-67C9-2F40-A0AB-31BAD1677625}"/>
              </a:ext>
            </a:extLst>
          </p:cNvPr>
          <p:cNvSpPr>
            <a:spLocks noGrp="1"/>
          </p:cNvSpPr>
          <p:nvPr>
            <p:ph type="title"/>
          </p:nvPr>
        </p:nvSpPr>
        <p:spPr/>
        <p:txBody>
          <a:bodyPr/>
          <a:lstStyle/>
          <a:p>
            <a:r>
              <a:rPr lang="en-US" dirty="0"/>
              <a:t>Avoiding bias, Part II: </a:t>
            </a:r>
            <a:br>
              <a:rPr lang="en-US" dirty="0"/>
            </a:br>
            <a:r>
              <a:rPr lang="en-US" sz="1800" dirty="0"/>
              <a:t>Overfitting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8D23FDD-32EF-8249-B909-F22956A16BCB}"/>
                  </a:ext>
                </a:extLst>
              </p:cNvPr>
              <p:cNvSpPr>
                <a:spLocks noGrp="1"/>
              </p:cNvSpPr>
              <p:nvPr>
                <p:ph sz="half" idx="2"/>
              </p:nvPr>
            </p:nvSpPr>
            <p:spPr>
              <a:xfrm>
                <a:off x="386860" y="1318438"/>
                <a:ext cx="8410996" cy="4848446"/>
              </a:xfrm>
            </p:spPr>
            <p:txBody>
              <a:bodyPr/>
              <a:lstStyle/>
              <a:p>
                <a:r>
                  <a:rPr lang="en-US" sz="1800" dirty="0">
                    <a:solidFill>
                      <a:schemeClr val="accent1"/>
                    </a:solidFill>
                  </a:rPr>
                  <a:t>Could potentially increase model complexity by increasing the number of parameters </a:t>
                </a:r>
                <a:r>
                  <a:rPr lang="en-US" sz="1800" i="1" dirty="0">
                    <a:solidFill>
                      <a:schemeClr val="accent1"/>
                    </a:solidFill>
                  </a:rPr>
                  <a:t>ad infinitum</a:t>
                </a:r>
                <a:r>
                  <a:rPr lang="en-US" sz="1800" dirty="0">
                    <a:solidFill>
                      <a:schemeClr val="accent1"/>
                    </a:solidFill>
                  </a:rPr>
                  <a:t>:</a:t>
                </a:r>
              </a:p>
              <a:p>
                <a:pPr lvl="1"/>
                <a:r>
                  <a:rPr lang="en-US" sz="1600" dirty="0">
                    <a:solidFill>
                      <a:schemeClr val="tx1"/>
                    </a:solidFill>
                  </a:rPr>
                  <a:t>This can lead to ‘</a:t>
                </a:r>
                <a:r>
                  <a:rPr lang="en-US" sz="1600" b="1" dirty="0">
                    <a:solidFill>
                      <a:schemeClr val="tx1"/>
                    </a:solidFill>
                  </a:rPr>
                  <a:t>overfitting</a:t>
                </a:r>
                <a:r>
                  <a:rPr lang="en-US" sz="1600" dirty="0">
                    <a:solidFill>
                      <a:schemeClr val="tx1"/>
                    </a:solidFill>
                  </a:rPr>
                  <a:t>’, where you customize your model perfectly to your training set, but it generalizes poorly</a:t>
                </a:r>
              </a:p>
              <a:p>
                <a:pPr lvl="1"/>
                <a:r>
                  <a:rPr lang="en-US" sz="1600" dirty="0">
                    <a:solidFill>
                      <a:schemeClr val="tx1"/>
                    </a:solidFill>
                  </a:rPr>
                  <a:t>You end up fitting even the noise, and not just the essential aspects</a:t>
                </a:r>
              </a:p>
              <a:p>
                <a:pPr lvl="1"/>
                <a:endParaRPr lang="en-US" sz="1600" dirty="0">
                  <a:solidFill>
                    <a:schemeClr val="tx1"/>
                  </a:solidFill>
                </a:endParaRPr>
              </a:p>
              <a:p>
                <a:r>
                  <a:rPr lang="en-US" sz="1800" dirty="0">
                    <a:solidFill>
                      <a:schemeClr val="accent1"/>
                    </a:solidFill>
                  </a:rPr>
                  <a:t>Overfitting arises when parameter contributions can grow in magnitude arbitrarily</a:t>
                </a:r>
              </a:p>
              <a:p>
                <a:endParaRPr lang="en-US" sz="1800" dirty="0">
                  <a:solidFill>
                    <a:schemeClr val="tx1"/>
                  </a:solidFill>
                </a:endParaRPr>
              </a:p>
              <a:p>
                <a:r>
                  <a:rPr lang="en-US" sz="1800" dirty="0">
                    <a:solidFill>
                      <a:schemeClr val="accent1"/>
                    </a:solidFill>
                  </a:rPr>
                  <a:t>One solution is ‘Regularization’:</a:t>
                </a:r>
              </a:p>
              <a:p>
                <a:pPr lvl="1"/>
                <a:r>
                  <a:rPr lang="en-US" sz="1600" dirty="0">
                    <a:solidFill>
                      <a:schemeClr val="tx1"/>
                    </a:solidFill>
                  </a:rPr>
                  <a:t>In addition to the usual cost function, you add a term that penalizes large magnitudes for the parameter contributions</a:t>
                </a:r>
              </a:p>
              <a:p>
                <a:pPr lvl="1"/>
                <a:endParaRPr lang="en-US" sz="1600" dirty="0">
                  <a:solidFill>
                    <a:schemeClr val="tx1"/>
                  </a:solidFill>
                </a:endParaRPr>
              </a:p>
              <a:p>
                <a:pPr lvl="1"/>
                <a:r>
                  <a:rPr lang="en-US" dirty="0" err="1">
                    <a:solidFill>
                      <a:schemeClr val="tx1"/>
                    </a:solidFill>
                  </a:rPr>
                  <a:t>Eg.</a:t>
                </a:r>
                <a:r>
                  <a:rPr lang="en-US" dirty="0">
                    <a:solidFill>
                      <a:schemeClr val="tx1"/>
                    </a:solidFill>
                  </a:rPr>
                  <a:t>:</a:t>
                </a:r>
                <a14:m>
                  <m:oMath xmlns:m="http://schemas.openxmlformats.org/officeDocument/2006/math">
                    <m:r>
                      <a:rPr lang="en-US" i="1">
                        <a:solidFill>
                          <a:schemeClr val="tx1"/>
                        </a:solidFill>
                        <a:latin typeface="Cambria Math" panose="02040503050406030204" pitchFamily="18" charset="0"/>
                      </a:rPr>
                      <m:t>𝑅𝑒𝑔𝑢𝑙𝑎𝑟𝑖𝑧𝑒𝑑</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𝐶𝑜𝑠𝑡</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𝑓𝑢𝑛𝑐𝑡𝑖𝑜𝑛</m:t>
                    </m:r>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𝑁</m:t>
                        </m:r>
                      </m:sup>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𝑡𝑎𝑟𝑔𝑒𝑡</m:t>
                                    </m:r>
                                  </m:sup>
                                </m:sSubSup>
                                <m:r>
                                  <a:rPr lang="en-US" i="1">
                                    <a:solidFill>
                                      <a:schemeClr val="tx1"/>
                                    </a:solidFill>
                                    <a:latin typeface="Cambria Math" panose="02040503050406030204" pitchFamily="18" charset="0"/>
                                  </a:rPr>
                                  <m:t>−</m:t>
                                </m:r>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𝑀</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𝑗</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𝑖𝑗</m:t>
                                        </m:r>
                                      </m:sub>
                                    </m:sSub>
                                  </m:e>
                                </m:nary>
                              </m:e>
                            </m:d>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e>
                    </m:nary>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𝜆</m:t>
                    </m:r>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𝑤</m:t>
                                </m:r>
                              </m:e>
                            </m:acc>
                          </m:e>
                        </m:d>
                      </m:e>
                      <m:sup>
                        <m:r>
                          <a:rPr lang="en-US" i="1">
                            <a:solidFill>
                              <a:schemeClr val="tx1"/>
                            </a:solidFill>
                            <a:latin typeface="Cambria Math" panose="02040503050406030204" pitchFamily="18" charset="0"/>
                          </a:rPr>
                          <m:t>2</m:t>
                        </m:r>
                      </m:sup>
                    </m:sSup>
                  </m:oMath>
                </a14:m>
                <a:endParaRPr lang="en-US" dirty="0">
                  <a:solidFill>
                    <a:schemeClr val="tx1"/>
                  </a:solidFill>
                </a:endParaRPr>
              </a:p>
              <a:p>
                <a:pPr lvl="1"/>
                <a:endParaRPr lang="en-US" sz="1600" dirty="0">
                  <a:solidFill>
                    <a:schemeClr val="tx1"/>
                  </a:solidFill>
                </a:endParaRPr>
              </a:p>
              <a:p>
                <a:pPr lvl="1"/>
                <a:r>
                  <a:rPr lang="en-US" sz="1600" dirty="0">
                    <a:solidFill>
                      <a:schemeClr val="tx1"/>
                    </a:solidFill>
                  </a:rPr>
                  <a:t>This forces many parameter contributions to be small or 0 and so naturally controls the inflation associated with overfitting</a:t>
                </a:r>
              </a:p>
            </p:txBody>
          </p:sp>
        </mc:Choice>
        <mc:Fallback xmlns="">
          <p:sp>
            <p:nvSpPr>
              <p:cNvPr id="4" name="Content Placeholder 3">
                <a:extLst>
                  <a:ext uri="{FF2B5EF4-FFF2-40B4-BE49-F238E27FC236}">
                    <a16:creationId xmlns:a16="http://schemas.microsoft.com/office/drawing/2014/main" id="{D8D23FDD-32EF-8249-B909-F22956A16BCB}"/>
                  </a:ext>
                </a:extLst>
              </p:cNvPr>
              <p:cNvSpPr>
                <a:spLocks noGrp="1" noRot="1" noChangeAspect="1" noMove="1" noResize="1" noEditPoints="1" noAdjustHandles="1" noChangeArrowheads="1" noChangeShapeType="1" noTextEdit="1"/>
              </p:cNvSpPr>
              <p:nvPr>
                <p:ph sz="half" idx="2"/>
              </p:nvPr>
            </p:nvSpPr>
            <p:spPr>
              <a:xfrm>
                <a:off x="386860" y="1318438"/>
                <a:ext cx="8410996" cy="4848446"/>
              </a:xfrm>
              <a:blipFill>
                <a:blip r:embed="rId2"/>
                <a:stretch>
                  <a:fillRect l="-301" t="-1044" b="-15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B4E196-FC33-6D4B-8688-46734E326BD2}"/>
              </a:ext>
            </a:extLst>
          </p:cNvPr>
          <p:cNvSpPr>
            <a:spLocks noGrp="1"/>
          </p:cNvSpPr>
          <p:nvPr>
            <p:ph type="sldNum" sz="quarter" idx="12"/>
          </p:nvPr>
        </p:nvSpPr>
        <p:spPr/>
        <p:txBody>
          <a:bodyPr/>
          <a:lstStyle/>
          <a:p>
            <a:fld id="{F55E13C6-A4BF-A842-9635-B1271B30A9E0}" type="slidenum">
              <a:rPr lang="en-US" smtClean="0"/>
              <a:pPr/>
              <a:t>10</a:t>
            </a:fld>
            <a:endParaRPr lang="en-US" dirty="0"/>
          </a:p>
        </p:txBody>
      </p:sp>
      <p:sp>
        <p:nvSpPr>
          <p:cNvPr id="7" name="Footer Placeholder 3">
            <a:extLst>
              <a:ext uri="{FF2B5EF4-FFF2-40B4-BE49-F238E27FC236}">
                <a16:creationId xmlns:a16="http://schemas.microsoft.com/office/drawing/2014/main" id="{17AE242B-F421-224D-80E9-9E8A5101DAFF}"/>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81166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4EB4-8E75-3D40-BD22-8595AFD50C04}"/>
              </a:ext>
            </a:extLst>
          </p:cNvPr>
          <p:cNvSpPr>
            <a:spLocks noGrp="1"/>
          </p:cNvSpPr>
          <p:nvPr>
            <p:ph type="title"/>
          </p:nvPr>
        </p:nvSpPr>
        <p:spPr/>
        <p:txBody>
          <a:bodyPr/>
          <a:lstStyle/>
          <a:p>
            <a:r>
              <a:rPr lang="en-US" dirty="0"/>
              <a:t>Avoiding bias, Part III: </a:t>
            </a:r>
            <a:br>
              <a:rPr lang="en-US" dirty="0"/>
            </a:br>
            <a:r>
              <a:rPr lang="en-US" sz="1800" dirty="0"/>
              <a:t>Validation, Cross-validation and model selection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85F2DF-E996-3D4F-9C67-B9A3A5874FDF}"/>
                  </a:ext>
                </a:extLst>
              </p:cNvPr>
              <p:cNvSpPr>
                <a:spLocks noGrp="1"/>
              </p:cNvSpPr>
              <p:nvPr>
                <p:ph sz="half" idx="2"/>
              </p:nvPr>
            </p:nvSpPr>
            <p:spPr>
              <a:xfrm>
                <a:off x="386860" y="1371599"/>
                <a:ext cx="8410996" cy="4742121"/>
              </a:xfrm>
            </p:spPr>
            <p:txBody>
              <a:bodyPr/>
              <a:lstStyle/>
              <a:p>
                <a:r>
                  <a:rPr lang="en-US" sz="1800" dirty="0">
                    <a:solidFill>
                      <a:schemeClr val="accent1"/>
                    </a:solidFill>
                  </a:rPr>
                  <a:t>Methods like regularization add more parameters (like the </a:t>
                </a:r>
                <a14:m>
                  <m:oMath xmlns:m="http://schemas.openxmlformats.org/officeDocument/2006/math">
                    <m:r>
                      <a:rPr lang="en-US" sz="1800" i="1">
                        <a:solidFill>
                          <a:schemeClr val="accent1"/>
                        </a:solidFill>
                        <a:latin typeface="Cambria Math" panose="02040503050406030204" pitchFamily="18" charset="0"/>
                      </a:rPr>
                      <m:t>𝜆</m:t>
                    </m:r>
                  </m:oMath>
                </a14:m>
                <a:r>
                  <a:rPr lang="en-US" sz="1800" dirty="0">
                    <a:solidFill>
                      <a:schemeClr val="accent1"/>
                    </a:solidFill>
                    <a:effectLst/>
                  </a:rPr>
                  <a:t> parameter from the equation on the previous slide)</a:t>
                </a:r>
              </a:p>
              <a:p>
                <a:endParaRPr lang="en-US" sz="1800" dirty="0">
                  <a:solidFill>
                    <a:schemeClr val="accent1"/>
                  </a:solidFill>
                </a:endParaRPr>
              </a:p>
              <a:p>
                <a:r>
                  <a:rPr lang="en-US" sz="1800" dirty="0">
                    <a:solidFill>
                      <a:schemeClr val="accent1"/>
                    </a:solidFill>
                    <a:effectLst/>
                  </a:rPr>
                  <a:t>Also, sometimes you would like to choose between multiple possible models (say, choosing the highest order of the polynomial to be considered in your model)</a:t>
                </a:r>
              </a:p>
              <a:p>
                <a:endParaRPr lang="en-US" sz="1800" dirty="0">
                  <a:solidFill>
                    <a:schemeClr val="accent1"/>
                  </a:solidFill>
                </a:endParaRPr>
              </a:p>
              <a:p>
                <a:r>
                  <a:rPr lang="en-US" sz="1800" dirty="0">
                    <a:solidFill>
                      <a:schemeClr val="accent1"/>
                    </a:solidFill>
                  </a:rPr>
                  <a:t>Need to estimate these so-called “hyperparameters”, i.e. parameters beyond the model parameters</a:t>
                </a:r>
              </a:p>
              <a:p>
                <a:endParaRPr lang="en-US" sz="1800" dirty="0">
                  <a:solidFill>
                    <a:schemeClr val="accent1"/>
                  </a:solidFill>
                </a:endParaRPr>
              </a:p>
              <a:p>
                <a:r>
                  <a:rPr lang="en-US" sz="1800" dirty="0">
                    <a:solidFill>
                      <a:schemeClr val="accent1"/>
                    </a:solidFill>
                  </a:rPr>
                  <a:t>Validation and cross-validation:</a:t>
                </a:r>
              </a:p>
              <a:p>
                <a:pPr lvl="1"/>
                <a:r>
                  <a:rPr lang="en-US" sz="1600" dirty="0">
                    <a:solidFill>
                      <a:schemeClr val="tx1"/>
                    </a:solidFill>
                  </a:rPr>
                  <a:t>Choose a subset of the dataset, in addition to training and testing, and run models with different choices of hyperparameters: </a:t>
                </a:r>
              </a:p>
              <a:p>
                <a:pPr marL="342900" lvl="1" indent="0">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𝑡𝑟𝑎𝑖𝑛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𝑣𝑎𝑙𝑖𝑑𝑎𝑡𝑒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𝑚𝑜𝑑𝑒𝑙𝑠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𝑡𝑒𝑠𝑡</m:t>
                      </m:r>
                    </m:oMath>
                  </m:oMathPara>
                </a14:m>
                <a:endParaRPr lang="en-US" dirty="0">
                  <a:solidFill>
                    <a:schemeClr val="tx1"/>
                  </a:solidFill>
                </a:endParaRPr>
              </a:p>
              <a:p>
                <a:pPr lvl="1"/>
                <a:r>
                  <a:rPr lang="en-US" sz="1600" b="1" dirty="0">
                    <a:solidFill>
                      <a:schemeClr val="tx1"/>
                    </a:solidFill>
                  </a:rPr>
                  <a:t>Validation:</a:t>
                </a:r>
                <a:r>
                  <a:rPr lang="en-US" sz="1600" dirty="0">
                    <a:solidFill>
                      <a:schemeClr val="tx1"/>
                    </a:solidFill>
                  </a:rPr>
                  <a:t> Split dataset</a:t>
                </a:r>
              </a:p>
              <a:p>
                <a:pPr lvl="1"/>
                <a:r>
                  <a:rPr lang="en-US" sz="1600" b="1" dirty="0">
                    <a:solidFill>
                      <a:schemeClr val="tx1"/>
                    </a:solidFill>
                  </a:rPr>
                  <a:t>Cross-validation:</a:t>
                </a:r>
                <a:r>
                  <a:rPr lang="en-US" sz="1600" dirty="0">
                    <a:solidFill>
                      <a:schemeClr val="tx1"/>
                    </a:solidFill>
                  </a:rPr>
                  <a:t> n-fold; leave-one-out (LOOCV)</a:t>
                </a:r>
              </a:p>
            </p:txBody>
          </p:sp>
        </mc:Choice>
        <mc:Fallback xmlns="">
          <p:sp>
            <p:nvSpPr>
              <p:cNvPr id="4" name="Content Placeholder 3">
                <a:extLst>
                  <a:ext uri="{FF2B5EF4-FFF2-40B4-BE49-F238E27FC236}">
                    <a16:creationId xmlns:a16="http://schemas.microsoft.com/office/drawing/2014/main" id="{2285F2DF-E996-3D4F-9C67-B9A3A5874FDF}"/>
                  </a:ext>
                </a:extLst>
              </p:cNvPr>
              <p:cNvSpPr>
                <a:spLocks noGrp="1" noRot="1" noChangeAspect="1" noMove="1" noResize="1" noEditPoints="1" noAdjustHandles="1" noChangeArrowheads="1" noChangeShapeType="1" noTextEdit="1"/>
              </p:cNvSpPr>
              <p:nvPr>
                <p:ph sz="half" idx="2"/>
              </p:nvPr>
            </p:nvSpPr>
            <p:spPr>
              <a:xfrm>
                <a:off x="386860" y="1371599"/>
                <a:ext cx="8410996" cy="4742121"/>
              </a:xfrm>
              <a:blipFill>
                <a:blip r:embed="rId2"/>
                <a:stretch>
                  <a:fillRect l="-301" t="-1609" r="-602" b="-53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570A12E-970D-B644-B5E0-7D984A7B7E5D}"/>
              </a:ext>
            </a:extLst>
          </p:cNvPr>
          <p:cNvSpPr>
            <a:spLocks noGrp="1"/>
          </p:cNvSpPr>
          <p:nvPr>
            <p:ph type="sldNum" sz="quarter" idx="12"/>
          </p:nvPr>
        </p:nvSpPr>
        <p:spPr/>
        <p:txBody>
          <a:bodyPr/>
          <a:lstStyle/>
          <a:p>
            <a:fld id="{F55E13C6-A4BF-A842-9635-B1271B30A9E0}" type="slidenum">
              <a:rPr lang="en-US" smtClean="0"/>
              <a:pPr/>
              <a:t>11</a:t>
            </a:fld>
            <a:endParaRPr lang="en-US" dirty="0"/>
          </a:p>
        </p:txBody>
      </p:sp>
      <p:sp>
        <p:nvSpPr>
          <p:cNvPr id="7" name="Footer Placeholder 3">
            <a:extLst>
              <a:ext uri="{FF2B5EF4-FFF2-40B4-BE49-F238E27FC236}">
                <a16:creationId xmlns:a16="http://schemas.microsoft.com/office/drawing/2014/main" id="{F173CB22-B24A-2B4A-8DF8-76A1AF1FDA6E}"/>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09127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B638-46C0-8948-B554-5EEDA455B43F}"/>
              </a:ext>
            </a:extLst>
          </p:cNvPr>
          <p:cNvSpPr>
            <a:spLocks noGrp="1"/>
          </p:cNvSpPr>
          <p:nvPr>
            <p:ph type="title"/>
          </p:nvPr>
        </p:nvSpPr>
        <p:spPr/>
        <p:txBody>
          <a:bodyPr/>
          <a:lstStyle/>
          <a:p>
            <a:r>
              <a:rPr lang="en-US" dirty="0"/>
              <a:t>Avoiding bias, Part IV: </a:t>
            </a:r>
            <a:br>
              <a:rPr lang="en-US" dirty="0"/>
            </a:br>
            <a:r>
              <a:rPr lang="en-US" sz="1800" dirty="0"/>
              <a:t>Avoiding prejudiced models</a:t>
            </a:r>
          </a:p>
        </p:txBody>
      </p:sp>
      <p:sp>
        <p:nvSpPr>
          <p:cNvPr id="4" name="Content Placeholder 3">
            <a:extLst>
              <a:ext uri="{FF2B5EF4-FFF2-40B4-BE49-F238E27FC236}">
                <a16:creationId xmlns:a16="http://schemas.microsoft.com/office/drawing/2014/main" id="{CA46F897-1A7A-CD4E-AC65-66F08BF99559}"/>
              </a:ext>
            </a:extLst>
          </p:cNvPr>
          <p:cNvSpPr>
            <a:spLocks noGrp="1"/>
          </p:cNvSpPr>
          <p:nvPr>
            <p:ph sz="half" idx="2"/>
          </p:nvPr>
        </p:nvSpPr>
        <p:spPr>
          <a:xfrm>
            <a:off x="386860" y="1371599"/>
            <a:ext cx="8410996" cy="4742121"/>
          </a:xfrm>
        </p:spPr>
        <p:txBody>
          <a:bodyPr/>
          <a:lstStyle/>
          <a:p>
            <a:r>
              <a:rPr lang="en-US" sz="1800" dirty="0">
                <a:solidFill>
                  <a:schemeClr val="accent1"/>
                </a:solidFill>
              </a:rPr>
              <a:t>There is a myth that ML is agnostic and unprejudiced because the human element is removed.</a:t>
            </a:r>
          </a:p>
          <a:p>
            <a:endParaRPr lang="en-US" sz="1800" dirty="0">
              <a:solidFill>
                <a:schemeClr val="accent1"/>
              </a:solidFill>
            </a:endParaRPr>
          </a:p>
          <a:p>
            <a:r>
              <a:rPr lang="en-US" sz="1800" dirty="0">
                <a:solidFill>
                  <a:schemeClr val="accent1"/>
                </a:solidFill>
              </a:rPr>
              <a:t>But ML algorithms are only as free from bias as the people who program them.</a:t>
            </a:r>
          </a:p>
          <a:p>
            <a:endParaRPr lang="en-US" sz="1800" dirty="0">
              <a:solidFill>
                <a:schemeClr val="accent1"/>
              </a:solidFill>
            </a:endParaRPr>
          </a:p>
          <a:p>
            <a:r>
              <a:rPr lang="en-US" sz="1800" dirty="0">
                <a:solidFill>
                  <a:schemeClr val="accent1"/>
                </a:solidFill>
              </a:rPr>
              <a:t>Sources of bias:</a:t>
            </a:r>
          </a:p>
          <a:p>
            <a:pPr lvl="1"/>
            <a:r>
              <a:rPr lang="en-US" sz="1600" b="1" dirty="0"/>
              <a:t>Datasets not reflective of diversity: </a:t>
            </a:r>
            <a:r>
              <a:rPr lang="en-US" sz="1600" dirty="0" err="1"/>
              <a:t>Eg.</a:t>
            </a:r>
            <a:r>
              <a:rPr lang="en-US" sz="1600" dirty="0"/>
              <a:t>, lack of ethnic diversity in many, many genomics studies.</a:t>
            </a:r>
          </a:p>
          <a:p>
            <a:pPr lvl="1"/>
            <a:r>
              <a:rPr lang="en-US" sz="1600" b="1" dirty="0"/>
              <a:t>Choice of parameters: </a:t>
            </a:r>
            <a:r>
              <a:rPr lang="en-US" sz="1600" dirty="0"/>
              <a:t>The assumption that the only parameters that matter are those that can be easily measured is potentially problematic.</a:t>
            </a:r>
          </a:p>
          <a:p>
            <a:pPr lvl="1"/>
            <a:r>
              <a:rPr lang="en-US" sz="1600" b="1" dirty="0"/>
              <a:t>Confirmation bias: </a:t>
            </a:r>
            <a:r>
              <a:rPr lang="en-US" sz="1600" dirty="0"/>
              <a:t>With preponderance of methods, could cherry-pick the one that fulfills preconceived notions</a:t>
            </a:r>
          </a:p>
          <a:p>
            <a:endParaRPr lang="en-US" sz="1800" dirty="0"/>
          </a:p>
          <a:p>
            <a:r>
              <a:rPr lang="en-US" sz="1800" dirty="0">
                <a:solidFill>
                  <a:schemeClr val="accent1"/>
                </a:solidFill>
              </a:rPr>
              <a:t>Extremely important when these are used to make medical or policy decisions that could affect many lives.</a:t>
            </a:r>
          </a:p>
        </p:txBody>
      </p:sp>
      <p:sp>
        <p:nvSpPr>
          <p:cNvPr id="5" name="Slide Number Placeholder 4">
            <a:extLst>
              <a:ext uri="{FF2B5EF4-FFF2-40B4-BE49-F238E27FC236}">
                <a16:creationId xmlns:a16="http://schemas.microsoft.com/office/drawing/2014/main" id="{ED5359E3-957D-D841-AADF-A288D315D519}"/>
              </a:ext>
            </a:extLst>
          </p:cNvPr>
          <p:cNvSpPr>
            <a:spLocks noGrp="1"/>
          </p:cNvSpPr>
          <p:nvPr>
            <p:ph type="sldNum" sz="quarter" idx="12"/>
          </p:nvPr>
        </p:nvSpPr>
        <p:spPr/>
        <p:txBody>
          <a:bodyPr/>
          <a:lstStyle/>
          <a:p>
            <a:fld id="{F55E13C6-A4BF-A842-9635-B1271B30A9E0}" type="slidenum">
              <a:rPr lang="en-US" smtClean="0"/>
              <a:pPr/>
              <a:t>12</a:t>
            </a:fld>
            <a:endParaRPr lang="en-US" dirty="0"/>
          </a:p>
        </p:txBody>
      </p:sp>
      <p:sp>
        <p:nvSpPr>
          <p:cNvPr id="7" name="Footer Placeholder 3">
            <a:extLst>
              <a:ext uri="{FF2B5EF4-FFF2-40B4-BE49-F238E27FC236}">
                <a16:creationId xmlns:a16="http://schemas.microsoft.com/office/drawing/2014/main" id="{4BE88545-B698-DB4F-9DC9-346276C4CB7E}"/>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85593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1A6B-A559-6F4B-AE90-4336CF9B0CE2}"/>
              </a:ext>
            </a:extLst>
          </p:cNvPr>
          <p:cNvSpPr>
            <a:spLocks noGrp="1"/>
          </p:cNvSpPr>
          <p:nvPr>
            <p:ph type="title"/>
          </p:nvPr>
        </p:nvSpPr>
        <p:spPr/>
        <p:txBody>
          <a:bodyPr/>
          <a:lstStyle/>
          <a:p>
            <a:r>
              <a:rPr lang="en-US" dirty="0"/>
              <a:t>Structure of each ML section</a:t>
            </a:r>
          </a:p>
        </p:txBody>
      </p:sp>
      <p:sp>
        <p:nvSpPr>
          <p:cNvPr id="4" name="Content Placeholder 3">
            <a:extLst>
              <a:ext uri="{FF2B5EF4-FFF2-40B4-BE49-F238E27FC236}">
                <a16:creationId xmlns:a16="http://schemas.microsoft.com/office/drawing/2014/main" id="{340637C7-614B-3942-9215-C8033EB08245}"/>
              </a:ext>
            </a:extLst>
          </p:cNvPr>
          <p:cNvSpPr>
            <a:spLocks noGrp="1"/>
          </p:cNvSpPr>
          <p:nvPr>
            <p:ph sz="half" idx="2"/>
          </p:nvPr>
        </p:nvSpPr>
        <p:spPr>
          <a:xfrm>
            <a:off x="386861" y="1350335"/>
            <a:ext cx="8410996" cy="4710223"/>
          </a:xfrm>
        </p:spPr>
        <p:txBody>
          <a:bodyPr/>
          <a:lstStyle/>
          <a:p>
            <a:r>
              <a:rPr lang="en-US" sz="1800" dirty="0">
                <a:solidFill>
                  <a:schemeClr val="accent1"/>
                </a:solidFill>
              </a:rPr>
              <a:t>Definition: </a:t>
            </a:r>
            <a:r>
              <a:rPr lang="en-US" sz="1800" dirty="0"/>
              <a:t>Qualitative Description</a:t>
            </a:r>
          </a:p>
          <a:p>
            <a:endParaRPr lang="en-US" sz="1800" dirty="0"/>
          </a:p>
          <a:p>
            <a:r>
              <a:rPr lang="en-US" sz="1800" dirty="0">
                <a:solidFill>
                  <a:schemeClr val="accent1"/>
                </a:solidFill>
              </a:rPr>
              <a:t>Context of use with examples: </a:t>
            </a:r>
            <a:r>
              <a:rPr lang="en-US" sz="1800" dirty="0"/>
              <a:t>When to use the method, potential limitations</a:t>
            </a:r>
          </a:p>
          <a:p>
            <a:endParaRPr lang="en-US" sz="1800" dirty="0"/>
          </a:p>
          <a:p>
            <a:r>
              <a:rPr lang="en-US" sz="1800" dirty="0">
                <a:solidFill>
                  <a:schemeClr val="accent1"/>
                </a:solidFill>
              </a:rPr>
              <a:t>Mathematical formulation: </a:t>
            </a:r>
            <a:r>
              <a:rPr lang="en-US" sz="1800" dirty="0"/>
              <a:t>Mostly linear algebra and basic calculus</a:t>
            </a:r>
          </a:p>
          <a:p>
            <a:endParaRPr lang="en-US" sz="1800" dirty="0"/>
          </a:p>
          <a:p>
            <a:r>
              <a:rPr lang="en-US" sz="1800" dirty="0">
                <a:solidFill>
                  <a:schemeClr val="accent1"/>
                </a:solidFill>
              </a:rPr>
              <a:t>Cost function (or Guiding Principle):</a:t>
            </a:r>
            <a:r>
              <a:rPr lang="en-US" sz="1800" dirty="0"/>
              <a:t> Every ML method is based on optimizing a certain quantity that significantly affects the results</a:t>
            </a:r>
          </a:p>
          <a:p>
            <a:pPr marL="0" indent="0">
              <a:buNone/>
            </a:pPr>
            <a:r>
              <a:rPr lang="en-US" sz="1800" dirty="0"/>
              <a:t> </a:t>
            </a:r>
          </a:p>
          <a:p>
            <a:r>
              <a:rPr lang="en-US" sz="1800" dirty="0">
                <a:solidFill>
                  <a:schemeClr val="accent1"/>
                </a:solidFill>
              </a:rPr>
              <a:t>Relevant </a:t>
            </a:r>
            <a:r>
              <a:rPr lang="en-US" sz="1800" dirty="0" err="1">
                <a:solidFill>
                  <a:schemeClr val="accent1"/>
                </a:solidFill>
              </a:rPr>
              <a:t>scikit</a:t>
            </a:r>
            <a:r>
              <a:rPr lang="en-US" sz="1800" dirty="0">
                <a:solidFill>
                  <a:schemeClr val="accent1"/>
                </a:solidFill>
              </a:rPr>
              <a:t>-learn code:</a:t>
            </a:r>
            <a:r>
              <a:rPr lang="en-US" sz="1800" dirty="0"/>
              <a:t> This code will be relevant for the lab sections</a:t>
            </a:r>
          </a:p>
        </p:txBody>
      </p:sp>
      <p:sp>
        <p:nvSpPr>
          <p:cNvPr id="5" name="Slide Number Placeholder 4">
            <a:extLst>
              <a:ext uri="{FF2B5EF4-FFF2-40B4-BE49-F238E27FC236}">
                <a16:creationId xmlns:a16="http://schemas.microsoft.com/office/drawing/2014/main" id="{8CF1BD0A-800D-D54E-B9B1-877A1F042C91}"/>
              </a:ext>
            </a:extLst>
          </p:cNvPr>
          <p:cNvSpPr>
            <a:spLocks noGrp="1"/>
          </p:cNvSpPr>
          <p:nvPr>
            <p:ph type="sldNum" sz="quarter" idx="12"/>
          </p:nvPr>
        </p:nvSpPr>
        <p:spPr/>
        <p:txBody>
          <a:bodyPr/>
          <a:lstStyle/>
          <a:p>
            <a:fld id="{F55E13C6-A4BF-A842-9635-B1271B30A9E0}" type="slidenum">
              <a:rPr lang="en-US" smtClean="0"/>
              <a:pPr/>
              <a:t>13</a:t>
            </a:fld>
            <a:endParaRPr lang="en-US" dirty="0"/>
          </a:p>
        </p:txBody>
      </p:sp>
      <p:sp>
        <p:nvSpPr>
          <p:cNvPr id="8" name="Footer Placeholder 3">
            <a:extLst>
              <a:ext uri="{FF2B5EF4-FFF2-40B4-BE49-F238E27FC236}">
                <a16:creationId xmlns:a16="http://schemas.microsoft.com/office/drawing/2014/main" id="{AF5C52A6-28AB-6A4F-8C40-6C93FA8D8405}"/>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46137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7C0C-7AB9-384F-8797-AEA365CEEF8D}"/>
              </a:ext>
            </a:extLst>
          </p:cNvPr>
          <p:cNvSpPr>
            <a:spLocks noGrp="1"/>
          </p:cNvSpPr>
          <p:nvPr>
            <p:ph type="title"/>
          </p:nvPr>
        </p:nvSpPr>
        <p:spPr/>
        <p:txBody>
          <a:bodyPr/>
          <a:lstStyle/>
          <a:p>
            <a:r>
              <a:rPr lang="en-US" dirty="0"/>
              <a:t>Cost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DA4AB-503A-4D43-8757-67CBC3A9874F}"/>
                  </a:ext>
                </a:extLst>
              </p:cNvPr>
              <p:cNvSpPr>
                <a:spLocks noGrp="1"/>
              </p:cNvSpPr>
              <p:nvPr>
                <p:ph idx="1"/>
              </p:nvPr>
            </p:nvSpPr>
            <p:spPr/>
            <p:txBody>
              <a:bodyPr/>
              <a:lstStyle/>
              <a:p>
                <a:r>
                  <a:rPr lang="en-US" dirty="0"/>
                  <a:t>This is the quantity that is maximized or minimized in finding the best model</a:t>
                </a:r>
              </a:p>
              <a:p>
                <a:endParaRPr lang="en-US" dirty="0"/>
              </a:p>
              <a:p>
                <a:pPr marL="0" indent="0">
                  <a:buNone/>
                </a:pPr>
                <a:r>
                  <a:rPr lang="en-US" dirty="0">
                    <a:solidFill>
                      <a:srgbClr val="0070C0"/>
                    </a:solidFill>
                  </a:rPr>
                  <a:t>Example</a:t>
                </a:r>
                <a:r>
                  <a:rPr lang="en-US" dirty="0"/>
                  <a:t>: </a:t>
                </a:r>
              </a:p>
              <a:p>
                <a:pPr marL="0" indent="0">
                  <a:buNone/>
                </a:pPr>
                <a:r>
                  <a:rPr lang="en-US" dirty="0"/>
                  <a:t>For a first time visit to a new place, you are going to find the best route to get there. Here, ‘best’ means the route that minimizes the distance and/or time to get from start to finish.</a:t>
                </a:r>
              </a:p>
              <a:p>
                <a:pPr marL="0" indent="0">
                  <a:buNone/>
                </a:pPr>
                <a:endParaRPr lang="en-US" dirty="0"/>
              </a:p>
              <a:p>
                <a:r>
                  <a:rPr lang="en-US" dirty="0"/>
                  <a:t>Common choice of cost function:</a:t>
                </a:r>
              </a:p>
              <a:p>
                <a:endParaRPr lang="en-US" dirty="0"/>
              </a:p>
              <a:p>
                <a:pPr marL="342900" lvl="1"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𝑡𝑎𝑟𝑔𝑒𝑡</m:t>
                                      </m:r>
                                    </m:sup>
                                  </m:sSubSup>
                                  <m:r>
                                    <a:rPr lang="en-US" i="1">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e>
                                  </m:d>
                                </m:e>
                              </m:d>
                            </m:e>
                            <m:sup>
                              <m:r>
                                <a:rPr lang="en-US" i="1">
                                  <a:latin typeface="Cambria Math" panose="02040503050406030204" pitchFamily="18" charset="0"/>
                                </a:rPr>
                                <m:t>2</m:t>
                              </m:r>
                            </m:sup>
                          </m:sSup>
                        </m:e>
                      </m:nary>
                    </m:oMath>
                  </m:oMathPara>
                </a14:m>
                <a:endParaRPr lang="en-US" dirty="0"/>
              </a:p>
              <a:p>
                <a:pPr marL="342900" lvl="1" indent="0">
                  <a:buNone/>
                </a:pPr>
                <a:r>
                  <a:rPr lang="en-US" dirty="0"/>
                  <a:t>= Distance between target data and model</a:t>
                </a:r>
              </a:p>
              <a:p>
                <a:endParaRPr lang="en-US" dirty="0"/>
              </a:p>
            </p:txBody>
          </p:sp>
        </mc:Choice>
        <mc:Fallback xmlns="">
          <p:sp>
            <p:nvSpPr>
              <p:cNvPr id="3" name="Content Placeholder 2">
                <a:extLst>
                  <a:ext uri="{FF2B5EF4-FFF2-40B4-BE49-F238E27FC236}">
                    <a16:creationId xmlns:a16="http://schemas.microsoft.com/office/drawing/2014/main" id="{9A8DA4AB-503A-4D43-8757-67CBC3A9874F}"/>
                  </a:ext>
                </a:extLst>
              </p:cNvPr>
              <p:cNvSpPr>
                <a:spLocks noGrp="1" noRot="1" noChangeAspect="1" noMove="1" noResize="1" noEditPoints="1" noAdjustHandles="1" noChangeArrowheads="1" noChangeShapeType="1" noTextEdit="1"/>
              </p:cNvSpPr>
              <p:nvPr>
                <p:ph idx="1"/>
              </p:nvPr>
            </p:nvSpPr>
            <p:spPr>
              <a:blipFill>
                <a:blip r:embed="rId2"/>
                <a:stretch>
                  <a:fillRect l="-754" t="-1453" b="-255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7C04B21-ADBC-CA4E-8248-1E274D3079E1}"/>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
        <p:nvSpPr>
          <p:cNvPr id="5" name="Oval 4">
            <a:extLst>
              <a:ext uri="{FF2B5EF4-FFF2-40B4-BE49-F238E27FC236}">
                <a16:creationId xmlns:a16="http://schemas.microsoft.com/office/drawing/2014/main" id="{08FFCE6C-D684-904E-AFC4-CE528E12DEEE}"/>
              </a:ext>
            </a:extLst>
          </p:cNvPr>
          <p:cNvSpPr/>
          <p:nvPr/>
        </p:nvSpPr>
        <p:spPr>
          <a:xfrm>
            <a:off x="2960370" y="5063490"/>
            <a:ext cx="800100" cy="5943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786985F-3539-EB4F-BD65-28AB328B3799}"/>
              </a:ext>
            </a:extLst>
          </p:cNvPr>
          <p:cNvCxnSpPr>
            <a:stCxn id="5" idx="0"/>
          </p:cNvCxnSpPr>
          <p:nvPr/>
        </p:nvCxnSpPr>
        <p:spPr>
          <a:xfrm flipV="1">
            <a:off x="3360420" y="4834890"/>
            <a:ext cx="697230"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18FFAC-645F-2A44-B712-7C7D61E57665}"/>
              </a:ext>
            </a:extLst>
          </p:cNvPr>
          <p:cNvSpPr txBox="1"/>
          <p:nvPr/>
        </p:nvSpPr>
        <p:spPr>
          <a:xfrm>
            <a:off x="4057650" y="4579858"/>
            <a:ext cx="1413400" cy="369332"/>
          </a:xfrm>
          <a:prstGeom prst="rect">
            <a:avLst/>
          </a:prstGeom>
          <a:noFill/>
        </p:spPr>
        <p:txBody>
          <a:bodyPr wrap="none" rtlCol="0">
            <a:spAutoFit/>
          </a:bodyPr>
          <a:lstStyle/>
          <a:p>
            <a:r>
              <a:rPr lang="en-US" dirty="0">
                <a:solidFill>
                  <a:srgbClr val="FF0000"/>
                </a:solidFill>
              </a:rPr>
              <a:t>Data to be fit</a:t>
            </a:r>
          </a:p>
        </p:txBody>
      </p:sp>
      <p:sp>
        <p:nvSpPr>
          <p:cNvPr id="9" name="Oval 8">
            <a:extLst>
              <a:ext uri="{FF2B5EF4-FFF2-40B4-BE49-F238E27FC236}">
                <a16:creationId xmlns:a16="http://schemas.microsoft.com/office/drawing/2014/main" id="{4A019E84-CC6B-C345-A1BA-B3477F743C3C}"/>
              </a:ext>
            </a:extLst>
          </p:cNvPr>
          <p:cNvSpPr/>
          <p:nvPr/>
        </p:nvSpPr>
        <p:spPr>
          <a:xfrm>
            <a:off x="3929281" y="5063490"/>
            <a:ext cx="2400300" cy="59436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B486A7B-B1FC-834C-88DB-4B0846A72D13}"/>
              </a:ext>
            </a:extLst>
          </p:cNvPr>
          <p:cNvCxnSpPr>
            <a:stCxn id="9" idx="5"/>
          </p:cNvCxnSpPr>
          <p:nvPr/>
        </p:nvCxnSpPr>
        <p:spPr>
          <a:xfrm flipV="1">
            <a:off x="5978065" y="5463540"/>
            <a:ext cx="1062815" cy="107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038AB4-9033-3941-B807-5B2A4EF73454}"/>
              </a:ext>
            </a:extLst>
          </p:cNvPr>
          <p:cNvSpPr txBox="1"/>
          <p:nvPr/>
        </p:nvSpPr>
        <p:spPr>
          <a:xfrm>
            <a:off x="7118645" y="5278874"/>
            <a:ext cx="1673856" cy="646331"/>
          </a:xfrm>
          <a:prstGeom prst="rect">
            <a:avLst/>
          </a:prstGeom>
          <a:noFill/>
        </p:spPr>
        <p:txBody>
          <a:bodyPr wrap="none" rtlCol="0">
            <a:spAutoFit/>
          </a:bodyPr>
          <a:lstStyle/>
          <a:p>
            <a:r>
              <a:rPr lang="en-US" dirty="0">
                <a:solidFill>
                  <a:srgbClr val="0070C0"/>
                </a:solidFill>
              </a:rPr>
              <a:t>Model being fit </a:t>
            </a:r>
          </a:p>
          <a:p>
            <a:r>
              <a:rPr lang="en-US" dirty="0">
                <a:solidFill>
                  <a:srgbClr val="0070C0"/>
                </a:solidFill>
              </a:rPr>
              <a:t>to data</a:t>
            </a:r>
          </a:p>
        </p:txBody>
      </p:sp>
    </p:spTree>
    <p:extLst>
      <p:ext uri="{BB962C8B-B14F-4D97-AF65-F5344CB8AC3E}">
        <p14:creationId xmlns:p14="http://schemas.microsoft.com/office/powerpoint/2010/main" val="305412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5EF9-54AD-9A49-B3C4-CAABAB3D0F21}"/>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725021A-2FAB-5943-9F87-BC1F28182AC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70D4DA5-AEB7-8B43-B64D-BC56EF279B84}"/>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98792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D403-4B49-A843-97BA-626DCF91EBD2}"/>
              </a:ext>
            </a:extLst>
          </p:cNvPr>
          <p:cNvSpPr>
            <a:spLocks noGrp="1"/>
          </p:cNvSpPr>
          <p:nvPr>
            <p:ph type="title"/>
          </p:nvPr>
        </p:nvSpPr>
        <p:spPr>
          <a:xfrm>
            <a:off x="391259" y="254294"/>
            <a:ext cx="8410996" cy="900967"/>
          </a:xfrm>
        </p:spPr>
        <p:txBody>
          <a:bodyPr/>
          <a:lstStyle/>
          <a:p>
            <a:r>
              <a:rPr lang="en-US" dirty="0"/>
              <a:t>Introduction to </a:t>
            </a:r>
            <a:r>
              <a:rPr lang="en-US" dirty="0" err="1"/>
              <a:t>scikit</a:t>
            </a:r>
            <a:r>
              <a:rPr lang="en-US" dirty="0"/>
              <a:t>-learn </a:t>
            </a:r>
          </a:p>
        </p:txBody>
      </p:sp>
      <p:sp>
        <p:nvSpPr>
          <p:cNvPr id="5" name="Slide Number Placeholder 4">
            <a:extLst>
              <a:ext uri="{FF2B5EF4-FFF2-40B4-BE49-F238E27FC236}">
                <a16:creationId xmlns:a16="http://schemas.microsoft.com/office/drawing/2014/main" id="{378AF4CB-BB8A-7047-8728-5B4DA09186EA}"/>
              </a:ext>
            </a:extLst>
          </p:cNvPr>
          <p:cNvSpPr>
            <a:spLocks noGrp="1"/>
          </p:cNvSpPr>
          <p:nvPr>
            <p:ph type="sldNum" sz="quarter" idx="12"/>
          </p:nvPr>
        </p:nvSpPr>
        <p:spPr/>
        <p:txBody>
          <a:bodyPr/>
          <a:lstStyle/>
          <a:p>
            <a:fld id="{F55E13C6-A4BF-A842-9635-B1271B30A9E0}" type="slidenum">
              <a:rPr lang="en-US" smtClean="0"/>
              <a:pPr/>
              <a:t>16</a:t>
            </a:fld>
            <a:endParaRPr lang="en-US" dirty="0"/>
          </a:p>
        </p:txBody>
      </p:sp>
      <p:sp>
        <p:nvSpPr>
          <p:cNvPr id="12" name="TextBox 11">
            <a:extLst>
              <a:ext uri="{FF2B5EF4-FFF2-40B4-BE49-F238E27FC236}">
                <a16:creationId xmlns:a16="http://schemas.microsoft.com/office/drawing/2014/main" id="{C84C7FE7-6887-574E-BDC2-B425FF79E82F}"/>
              </a:ext>
            </a:extLst>
          </p:cNvPr>
          <p:cNvSpPr txBox="1"/>
          <p:nvPr/>
        </p:nvSpPr>
        <p:spPr>
          <a:xfrm>
            <a:off x="386861" y="1445052"/>
            <a:ext cx="3275320" cy="369332"/>
          </a:xfrm>
          <a:prstGeom prst="rect">
            <a:avLst/>
          </a:prstGeom>
          <a:noFill/>
        </p:spPr>
        <p:txBody>
          <a:bodyPr wrap="none" rtlCol="0">
            <a:spAutoFit/>
          </a:bodyPr>
          <a:lstStyle/>
          <a:p>
            <a:r>
              <a:rPr lang="en-US" dirty="0">
                <a:solidFill>
                  <a:schemeClr val="accent1"/>
                </a:solidFill>
              </a:rPr>
              <a:t>1. Import Libraries and Functions</a:t>
            </a:r>
          </a:p>
        </p:txBody>
      </p:sp>
      <p:sp>
        <p:nvSpPr>
          <p:cNvPr id="15" name="TextBox 14">
            <a:extLst>
              <a:ext uri="{FF2B5EF4-FFF2-40B4-BE49-F238E27FC236}">
                <a16:creationId xmlns:a16="http://schemas.microsoft.com/office/drawing/2014/main" id="{321E9BDE-46F7-1243-A009-4230B0A342F1}"/>
              </a:ext>
            </a:extLst>
          </p:cNvPr>
          <p:cNvSpPr txBox="1"/>
          <p:nvPr/>
        </p:nvSpPr>
        <p:spPr>
          <a:xfrm>
            <a:off x="384048" y="3769987"/>
            <a:ext cx="6442148" cy="369332"/>
          </a:xfrm>
          <a:prstGeom prst="rect">
            <a:avLst/>
          </a:prstGeom>
          <a:noFill/>
        </p:spPr>
        <p:txBody>
          <a:bodyPr wrap="none" rtlCol="0">
            <a:spAutoFit/>
          </a:bodyPr>
          <a:lstStyle/>
          <a:p>
            <a:r>
              <a:rPr lang="en-US" dirty="0">
                <a:solidFill>
                  <a:schemeClr val="accent1"/>
                </a:solidFill>
              </a:rPr>
              <a:t>2. Create objects of relevant classes: </a:t>
            </a:r>
            <a:r>
              <a:rPr lang="en-US" dirty="0"/>
              <a:t>Object-oriented programming</a:t>
            </a:r>
          </a:p>
        </p:txBody>
      </p:sp>
      <p:pic>
        <p:nvPicPr>
          <p:cNvPr id="17" name="Picture 16">
            <a:extLst>
              <a:ext uri="{FF2B5EF4-FFF2-40B4-BE49-F238E27FC236}">
                <a16:creationId xmlns:a16="http://schemas.microsoft.com/office/drawing/2014/main" id="{494F8782-9DB6-7D42-9DAA-851F982F8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7" y="5455854"/>
            <a:ext cx="8668521" cy="585216"/>
          </a:xfrm>
          <a:prstGeom prst="rect">
            <a:avLst/>
          </a:prstGeom>
        </p:spPr>
      </p:pic>
      <p:sp>
        <p:nvSpPr>
          <p:cNvPr id="18" name="TextBox 17">
            <a:extLst>
              <a:ext uri="{FF2B5EF4-FFF2-40B4-BE49-F238E27FC236}">
                <a16:creationId xmlns:a16="http://schemas.microsoft.com/office/drawing/2014/main" id="{D8172BA2-52B7-C04A-ABC0-A72B7C057E48}"/>
              </a:ext>
            </a:extLst>
          </p:cNvPr>
          <p:cNvSpPr txBox="1"/>
          <p:nvPr/>
        </p:nvSpPr>
        <p:spPr>
          <a:xfrm>
            <a:off x="384048" y="5040687"/>
            <a:ext cx="3973460" cy="369332"/>
          </a:xfrm>
          <a:prstGeom prst="rect">
            <a:avLst/>
          </a:prstGeom>
          <a:noFill/>
        </p:spPr>
        <p:txBody>
          <a:bodyPr wrap="none" rtlCol="0">
            <a:spAutoFit/>
          </a:bodyPr>
          <a:lstStyle/>
          <a:p>
            <a:r>
              <a:rPr lang="en-US" dirty="0">
                <a:solidFill>
                  <a:schemeClr val="accent1"/>
                </a:solidFill>
              </a:rPr>
              <a:t>3. For an object, call necessary functions</a:t>
            </a:r>
          </a:p>
        </p:txBody>
      </p:sp>
      <p:pic>
        <p:nvPicPr>
          <p:cNvPr id="24" name="Picture 23">
            <a:extLst>
              <a:ext uri="{FF2B5EF4-FFF2-40B4-BE49-F238E27FC236}">
                <a16:creationId xmlns:a16="http://schemas.microsoft.com/office/drawing/2014/main" id="{F71F2B80-CE48-5C44-94B0-87B51E340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48" y="4192708"/>
            <a:ext cx="7505839" cy="502920"/>
          </a:xfrm>
          <a:prstGeom prst="rect">
            <a:avLst/>
          </a:prstGeom>
        </p:spPr>
      </p:pic>
      <p:sp>
        <p:nvSpPr>
          <p:cNvPr id="11" name="Footer Placeholder 3">
            <a:extLst>
              <a:ext uri="{FF2B5EF4-FFF2-40B4-BE49-F238E27FC236}">
                <a16:creationId xmlns:a16="http://schemas.microsoft.com/office/drawing/2014/main" id="{F860639F-1B03-0744-98F9-9E42050CE3D2}"/>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4" name="Picture 3">
            <a:extLst>
              <a:ext uri="{FF2B5EF4-FFF2-40B4-BE49-F238E27FC236}">
                <a16:creationId xmlns:a16="http://schemas.microsoft.com/office/drawing/2014/main" id="{F109E21A-7280-C84C-A56C-E39514BE0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59" y="1814384"/>
            <a:ext cx="4841312" cy="1927723"/>
          </a:xfrm>
          <a:prstGeom prst="rect">
            <a:avLst/>
          </a:prstGeom>
        </p:spPr>
      </p:pic>
    </p:spTree>
    <p:extLst>
      <p:ext uri="{BB962C8B-B14F-4D97-AF65-F5344CB8AC3E}">
        <p14:creationId xmlns:p14="http://schemas.microsoft.com/office/powerpoint/2010/main" val="55169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4DFB-DC6A-5744-9473-58B9FEA0E534}"/>
              </a:ext>
            </a:extLst>
          </p:cNvPr>
          <p:cNvSpPr>
            <a:spLocks noGrp="1"/>
          </p:cNvSpPr>
          <p:nvPr>
            <p:ph type="title"/>
          </p:nvPr>
        </p:nvSpPr>
        <p:spPr/>
        <p:txBody>
          <a:bodyPr/>
          <a:lstStyle/>
          <a:p>
            <a:r>
              <a:rPr lang="en-US" dirty="0"/>
              <a:t>Additional coding structures</a:t>
            </a:r>
          </a:p>
        </p:txBody>
      </p:sp>
      <p:sp>
        <p:nvSpPr>
          <p:cNvPr id="5" name="Slide Number Placeholder 4">
            <a:extLst>
              <a:ext uri="{FF2B5EF4-FFF2-40B4-BE49-F238E27FC236}">
                <a16:creationId xmlns:a16="http://schemas.microsoft.com/office/drawing/2014/main" id="{C00B2620-07C4-3944-9EBD-68A6A302EE14}"/>
              </a:ext>
            </a:extLst>
          </p:cNvPr>
          <p:cNvSpPr>
            <a:spLocks noGrp="1"/>
          </p:cNvSpPr>
          <p:nvPr>
            <p:ph type="sldNum" sz="quarter" idx="12"/>
          </p:nvPr>
        </p:nvSpPr>
        <p:spPr/>
        <p:txBody>
          <a:bodyPr/>
          <a:lstStyle/>
          <a:p>
            <a:fld id="{F55E13C6-A4BF-A842-9635-B1271B30A9E0}" type="slidenum">
              <a:rPr lang="en-US" smtClean="0"/>
              <a:pPr/>
              <a:t>17</a:t>
            </a:fld>
            <a:endParaRPr lang="en-US" dirty="0"/>
          </a:p>
        </p:txBody>
      </p:sp>
      <p:sp>
        <p:nvSpPr>
          <p:cNvPr id="9" name="TextBox 8">
            <a:extLst>
              <a:ext uri="{FF2B5EF4-FFF2-40B4-BE49-F238E27FC236}">
                <a16:creationId xmlns:a16="http://schemas.microsoft.com/office/drawing/2014/main" id="{2793C80B-D317-5147-949D-3257514D5513}"/>
              </a:ext>
            </a:extLst>
          </p:cNvPr>
          <p:cNvSpPr txBox="1"/>
          <p:nvPr/>
        </p:nvSpPr>
        <p:spPr>
          <a:xfrm>
            <a:off x="386861" y="1605516"/>
            <a:ext cx="3579634" cy="369332"/>
          </a:xfrm>
          <a:prstGeom prst="rect">
            <a:avLst/>
          </a:prstGeom>
          <a:noFill/>
        </p:spPr>
        <p:txBody>
          <a:bodyPr wrap="none" rtlCol="0">
            <a:spAutoFit/>
          </a:bodyPr>
          <a:lstStyle/>
          <a:p>
            <a:r>
              <a:rPr lang="en-US" dirty="0">
                <a:solidFill>
                  <a:schemeClr val="accent1"/>
                </a:solidFill>
              </a:rPr>
              <a:t>4. Read files into pandas </a:t>
            </a:r>
            <a:r>
              <a:rPr lang="en-US" dirty="0" err="1">
                <a:solidFill>
                  <a:schemeClr val="accent1"/>
                </a:solidFill>
              </a:rPr>
              <a:t>dataframes</a:t>
            </a:r>
            <a:endParaRPr lang="en-US" dirty="0">
              <a:solidFill>
                <a:schemeClr val="accent1"/>
              </a:solidFill>
            </a:endParaRPr>
          </a:p>
        </p:txBody>
      </p:sp>
      <p:pic>
        <p:nvPicPr>
          <p:cNvPr id="12" name="Picture 11">
            <a:extLst>
              <a:ext uri="{FF2B5EF4-FFF2-40B4-BE49-F238E27FC236}">
                <a16:creationId xmlns:a16="http://schemas.microsoft.com/office/drawing/2014/main" id="{725A8217-EA59-B349-BB24-4D16C2337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61" y="3277191"/>
            <a:ext cx="3038844" cy="1126285"/>
          </a:xfrm>
          <a:prstGeom prst="rect">
            <a:avLst/>
          </a:prstGeom>
        </p:spPr>
      </p:pic>
      <p:sp>
        <p:nvSpPr>
          <p:cNvPr id="13" name="TextBox 12">
            <a:extLst>
              <a:ext uri="{FF2B5EF4-FFF2-40B4-BE49-F238E27FC236}">
                <a16:creationId xmlns:a16="http://schemas.microsoft.com/office/drawing/2014/main" id="{7CB224A7-2BCB-0043-AC02-C89511211251}"/>
              </a:ext>
            </a:extLst>
          </p:cNvPr>
          <p:cNvSpPr txBox="1"/>
          <p:nvPr/>
        </p:nvSpPr>
        <p:spPr>
          <a:xfrm>
            <a:off x="384048" y="2892056"/>
            <a:ext cx="2059475" cy="369332"/>
          </a:xfrm>
          <a:prstGeom prst="rect">
            <a:avLst/>
          </a:prstGeom>
          <a:noFill/>
        </p:spPr>
        <p:txBody>
          <a:bodyPr wrap="none" rtlCol="0">
            <a:spAutoFit/>
          </a:bodyPr>
          <a:lstStyle/>
          <a:p>
            <a:r>
              <a:rPr lang="en-US" dirty="0">
                <a:solidFill>
                  <a:schemeClr val="accent1"/>
                </a:solidFill>
              </a:rPr>
              <a:t>5. Array </a:t>
            </a:r>
            <a:r>
              <a:rPr lang="en-US" dirty="0" err="1">
                <a:solidFill>
                  <a:schemeClr val="accent1"/>
                </a:solidFill>
              </a:rPr>
              <a:t>subsetting</a:t>
            </a:r>
            <a:r>
              <a:rPr lang="en-US" dirty="0">
                <a:solidFill>
                  <a:schemeClr val="accent1"/>
                </a:solidFill>
              </a:rPr>
              <a:t> </a:t>
            </a:r>
          </a:p>
        </p:txBody>
      </p:sp>
      <p:sp>
        <p:nvSpPr>
          <p:cNvPr id="16" name="TextBox 15">
            <a:extLst>
              <a:ext uri="{FF2B5EF4-FFF2-40B4-BE49-F238E27FC236}">
                <a16:creationId xmlns:a16="http://schemas.microsoft.com/office/drawing/2014/main" id="{37D755BE-D16F-5C40-8DD5-C51C70AE4184}"/>
              </a:ext>
            </a:extLst>
          </p:cNvPr>
          <p:cNvSpPr txBox="1"/>
          <p:nvPr/>
        </p:nvSpPr>
        <p:spPr>
          <a:xfrm>
            <a:off x="384048" y="4720856"/>
            <a:ext cx="1276824" cy="369332"/>
          </a:xfrm>
          <a:prstGeom prst="rect">
            <a:avLst/>
          </a:prstGeom>
          <a:noFill/>
        </p:spPr>
        <p:txBody>
          <a:bodyPr wrap="none" rtlCol="0">
            <a:spAutoFit/>
          </a:bodyPr>
          <a:lstStyle/>
          <a:p>
            <a:r>
              <a:rPr lang="en-US" dirty="0">
                <a:solidFill>
                  <a:schemeClr val="accent1"/>
                </a:solidFill>
              </a:rPr>
              <a:t>6. For loops</a:t>
            </a:r>
          </a:p>
        </p:txBody>
      </p:sp>
      <p:pic>
        <p:nvPicPr>
          <p:cNvPr id="4" name="Picture 3">
            <a:extLst>
              <a:ext uri="{FF2B5EF4-FFF2-40B4-BE49-F238E27FC236}">
                <a16:creationId xmlns:a16="http://schemas.microsoft.com/office/drawing/2014/main" id="{1EEE5C70-2EC5-AF4F-B2D9-EC97E9460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949604"/>
            <a:ext cx="9080500" cy="1016000"/>
          </a:xfrm>
          <a:prstGeom prst="rect">
            <a:avLst/>
          </a:prstGeom>
        </p:spPr>
      </p:pic>
      <p:pic>
        <p:nvPicPr>
          <p:cNvPr id="8" name="Picture 7">
            <a:extLst>
              <a:ext uri="{FF2B5EF4-FFF2-40B4-BE49-F238E27FC236}">
                <a16:creationId xmlns:a16="http://schemas.microsoft.com/office/drawing/2014/main" id="{2BFBE4CA-D9A9-C740-8134-E6C708233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59" y="5112489"/>
            <a:ext cx="8521700" cy="1079500"/>
          </a:xfrm>
          <a:prstGeom prst="rect">
            <a:avLst/>
          </a:prstGeom>
        </p:spPr>
      </p:pic>
      <p:sp>
        <p:nvSpPr>
          <p:cNvPr id="17" name="Footer Placeholder 3">
            <a:extLst>
              <a:ext uri="{FF2B5EF4-FFF2-40B4-BE49-F238E27FC236}">
                <a16:creationId xmlns:a16="http://schemas.microsoft.com/office/drawing/2014/main" id="{EA78BE1F-506B-2146-8DF3-6920F47D71C2}"/>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13816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08B9-EF22-8E47-9AFA-E789C09B5E9D}"/>
              </a:ext>
            </a:extLst>
          </p:cNvPr>
          <p:cNvSpPr>
            <a:spLocks noGrp="1"/>
          </p:cNvSpPr>
          <p:nvPr>
            <p:ph type="title"/>
          </p:nvPr>
        </p:nvSpPr>
        <p:spPr/>
        <p:txBody>
          <a:bodyPr/>
          <a:lstStyle/>
          <a:p>
            <a:r>
              <a:rPr lang="en-US" dirty="0"/>
              <a:t>Statistical terms</a:t>
            </a:r>
          </a:p>
        </p:txBody>
      </p:sp>
      <p:sp>
        <p:nvSpPr>
          <p:cNvPr id="5" name="Slide Number Placeholder 4">
            <a:extLst>
              <a:ext uri="{FF2B5EF4-FFF2-40B4-BE49-F238E27FC236}">
                <a16:creationId xmlns:a16="http://schemas.microsoft.com/office/drawing/2014/main" id="{9DF58401-A0B7-CA48-8651-CA953A93B7D2}"/>
              </a:ext>
            </a:extLst>
          </p:cNvPr>
          <p:cNvSpPr>
            <a:spLocks noGrp="1"/>
          </p:cNvSpPr>
          <p:nvPr>
            <p:ph type="sldNum" sz="quarter" idx="12"/>
          </p:nvPr>
        </p:nvSpPr>
        <p:spPr/>
        <p:txBody>
          <a:bodyPr/>
          <a:lstStyle/>
          <a:p>
            <a:fld id="{F55E13C6-A4BF-A842-9635-B1271B30A9E0}" type="slidenum">
              <a:rPr lang="en-US" smtClean="0"/>
              <a:pPr/>
              <a:t>18</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4F91B65-A4D4-3741-8E51-4B961779D465}"/>
                  </a:ext>
                </a:extLst>
              </p:cNvPr>
              <p:cNvSpPr/>
              <p:nvPr/>
            </p:nvSpPr>
            <p:spPr>
              <a:xfrm>
                <a:off x="2646779" y="1832372"/>
                <a:ext cx="2100896"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𝑀𝑒𝑎𝑛</m:t>
                      </m:r>
                      <m:r>
                        <a:rPr lang="en-US" i="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0">
                          <a:latin typeface="Cambria Math" panose="02040503050406030204" pitchFamily="18" charset="0"/>
                        </a:rPr>
                        <m:t>=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m:oMathPara>
                </a14:m>
                <a:endParaRPr lang="en-US" dirty="0"/>
              </a:p>
            </p:txBody>
          </p:sp>
        </mc:Choice>
        <mc:Fallback xmlns="">
          <p:sp>
            <p:nvSpPr>
              <p:cNvPr id="7" name="Rectangle 6">
                <a:extLst>
                  <a:ext uri="{FF2B5EF4-FFF2-40B4-BE49-F238E27FC236}">
                    <a16:creationId xmlns:a16="http://schemas.microsoft.com/office/drawing/2014/main" id="{24F91B65-A4D4-3741-8E51-4B961779D465}"/>
                  </a:ext>
                </a:extLst>
              </p:cNvPr>
              <p:cNvSpPr>
                <a:spLocks noRot="1" noChangeAspect="1" noMove="1" noResize="1" noEditPoints="1" noAdjustHandles="1" noChangeArrowheads="1" noChangeShapeType="1" noTextEdit="1"/>
              </p:cNvSpPr>
              <p:nvPr/>
            </p:nvSpPr>
            <p:spPr>
              <a:xfrm>
                <a:off x="2646779" y="1832372"/>
                <a:ext cx="2100896" cy="871264"/>
              </a:xfrm>
              <a:prstGeom prst="rect">
                <a:avLst/>
              </a:prstGeom>
              <a:blipFill>
                <a:blip r:embed="rId2"/>
                <a:stretch>
                  <a:fillRect t="-95652" r="-9581" b="-15072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8DA6F7A-0066-0649-90AB-A78D56D68766}"/>
              </a:ext>
            </a:extLst>
          </p:cNvPr>
          <p:cNvSpPr txBox="1"/>
          <p:nvPr/>
        </p:nvSpPr>
        <p:spPr>
          <a:xfrm>
            <a:off x="384048" y="1463040"/>
            <a:ext cx="1763624" cy="369332"/>
          </a:xfrm>
          <a:prstGeom prst="rect">
            <a:avLst/>
          </a:prstGeom>
          <a:noFill/>
        </p:spPr>
        <p:txBody>
          <a:bodyPr wrap="none" rtlCol="0">
            <a:spAutoFit/>
          </a:bodyPr>
          <a:lstStyle/>
          <a:p>
            <a:r>
              <a:rPr lang="en-US" dirty="0">
                <a:solidFill>
                  <a:schemeClr val="accent1"/>
                </a:solidFill>
              </a:rPr>
              <a:t>1. </a:t>
            </a:r>
            <a:r>
              <a:rPr lang="en-US" u="sng" dirty="0">
                <a:solidFill>
                  <a:schemeClr val="accent1"/>
                </a:solidFill>
              </a:rPr>
              <a:t>Sample Mean:</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8416CD4-D5FF-0349-9378-5D4F96E5416F}"/>
                  </a:ext>
                </a:extLst>
              </p:cNvPr>
              <p:cNvSpPr/>
              <p:nvPr/>
            </p:nvSpPr>
            <p:spPr>
              <a:xfrm>
                <a:off x="1285007" y="3134896"/>
                <a:ext cx="5729589" cy="12049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𝑆𝑡𝑎𝑛𝑑𝑎𝑟𝑑</m:t>
                      </m:r>
                      <m:r>
                        <a:rPr lang="en-US" i="0">
                          <a:latin typeface="Cambria Math" panose="02040503050406030204" pitchFamily="18" charset="0"/>
                        </a:rPr>
                        <m:t> </m:t>
                      </m:r>
                      <m:r>
                        <a:rPr lang="en-US" i="1">
                          <a:latin typeface="Cambria Math" panose="02040503050406030204" pitchFamily="18" charset="0"/>
                        </a:rPr>
                        <m:t>𝐷𝑒𝑣𝑖𝑎𝑡𝑖𝑜𝑛</m:t>
                      </m:r>
                      <m:r>
                        <a:rPr lang="en-US" i="0">
                          <a:latin typeface="Cambria Math" panose="02040503050406030204" pitchFamily="18" charset="0"/>
                        </a:rPr>
                        <m:t> </m:t>
                      </m:r>
                      <m:r>
                        <a:rPr lang="en-US" i="1">
                          <a:latin typeface="Cambria Math" panose="02040503050406030204" pitchFamily="18" charset="0"/>
                        </a:rPr>
                        <m:t>𝜎</m:t>
                      </m:r>
                      <m:r>
                        <a:rPr lang="en-US" i="0">
                          <a:latin typeface="Cambria Math" panose="02040503050406030204" pitchFamily="18" charset="0"/>
                        </a:rPr>
                        <m:t>= </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r>
                                <a:rPr lang="en-US" i="0">
                                  <a:latin typeface="Cambria Math" panose="02040503050406030204" pitchFamily="18" charset="0"/>
                                </a:rPr>
                                <m:t>−1</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sup>
                                  <m:r>
                                    <a:rPr lang="en-US" i="0">
                                      <a:latin typeface="Cambria Math" panose="02040503050406030204" pitchFamily="18" charset="0"/>
                                    </a:rPr>
                                    <m:t>2</m:t>
                                  </m:r>
                                </m:sup>
                              </m:sSup>
                            </m:e>
                          </m:nary>
                        </m:e>
                      </m:rad>
                    </m:oMath>
                  </m:oMathPara>
                </a14:m>
                <a:endParaRPr lang="en-US" dirty="0"/>
              </a:p>
            </p:txBody>
          </p:sp>
        </mc:Choice>
        <mc:Fallback xmlns="">
          <p:sp>
            <p:nvSpPr>
              <p:cNvPr id="9" name="Rectangle 8">
                <a:extLst>
                  <a:ext uri="{FF2B5EF4-FFF2-40B4-BE49-F238E27FC236}">
                    <a16:creationId xmlns:a16="http://schemas.microsoft.com/office/drawing/2014/main" id="{28416CD4-D5FF-0349-9378-5D4F96E5416F}"/>
                  </a:ext>
                </a:extLst>
              </p:cNvPr>
              <p:cNvSpPr>
                <a:spLocks noRot="1" noChangeAspect="1" noMove="1" noResize="1" noEditPoints="1" noAdjustHandles="1" noChangeArrowheads="1" noChangeShapeType="1" noTextEdit="1"/>
              </p:cNvSpPr>
              <p:nvPr/>
            </p:nvSpPr>
            <p:spPr>
              <a:xfrm>
                <a:off x="1285007" y="3134896"/>
                <a:ext cx="5729589" cy="1204925"/>
              </a:xfrm>
              <a:prstGeom prst="rect">
                <a:avLst/>
              </a:prstGeom>
              <a:blipFill>
                <a:blip r:embed="rId3"/>
                <a:stretch>
                  <a:fillRect t="-54167" b="-937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6F093F4-6B2B-834B-A84E-BFF181021A72}"/>
              </a:ext>
            </a:extLst>
          </p:cNvPr>
          <p:cNvSpPr txBox="1"/>
          <p:nvPr/>
        </p:nvSpPr>
        <p:spPr>
          <a:xfrm>
            <a:off x="384048" y="2703636"/>
            <a:ext cx="3006336" cy="369332"/>
          </a:xfrm>
          <a:prstGeom prst="rect">
            <a:avLst/>
          </a:prstGeom>
          <a:noFill/>
        </p:spPr>
        <p:txBody>
          <a:bodyPr wrap="none" rtlCol="0">
            <a:spAutoFit/>
          </a:bodyPr>
          <a:lstStyle/>
          <a:p>
            <a:r>
              <a:rPr lang="en-US" dirty="0">
                <a:solidFill>
                  <a:schemeClr val="accent1"/>
                </a:solidFill>
              </a:rPr>
              <a:t>2. </a:t>
            </a:r>
            <a:r>
              <a:rPr lang="en-US" u="sng" dirty="0">
                <a:solidFill>
                  <a:schemeClr val="accent1"/>
                </a:solidFill>
              </a:rPr>
              <a:t>Sample Standard Deviation: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3F0AD9B-9B00-424B-8B66-96F32ED69B64}"/>
                  </a:ext>
                </a:extLst>
              </p:cNvPr>
              <p:cNvSpPr/>
              <p:nvPr/>
            </p:nvSpPr>
            <p:spPr>
              <a:xfrm>
                <a:off x="609045" y="5139062"/>
                <a:ext cx="2781339" cy="6587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𝔼</m:t>
                      </m:r>
                      <m:d>
                        <m:dPr>
                          <m:begChr m:val="["/>
                          <m:endChr m:val="]"/>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0">
                          <a:latin typeface="Cambria Math" panose="02040503050406030204" pitchFamily="18" charset="0"/>
                        </a:rPr>
                        <m:t>=</m:t>
                      </m:r>
                      <m:nary>
                        <m:naryPr>
                          <m:subHide m:val="on"/>
                          <m:supHide m:val="on"/>
                          <m:ctrlPr>
                            <a:rPr lang="en-US" i="1">
                              <a:latin typeface="Cambria Math" panose="02040503050406030204" pitchFamily="18" charset="0"/>
                            </a:rPr>
                          </m:ctrlPr>
                        </m:naryPr>
                        <m:sub/>
                        <m:sup/>
                        <m:e>
                          <m:r>
                            <a:rPr lang="en-US" i="1">
                              <a:latin typeface="Cambria Math" panose="02040503050406030204" pitchFamily="18" charset="0"/>
                            </a:rPr>
                            <m:t>𝑑𝑥</m:t>
                          </m:r>
                          <m:r>
                            <a:rPr lang="en-US" i="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nary>
                    </m:oMath>
                  </m:oMathPara>
                </a14:m>
                <a:endParaRPr lang="en-US" dirty="0"/>
              </a:p>
            </p:txBody>
          </p:sp>
        </mc:Choice>
        <mc:Fallback xmlns="">
          <p:sp>
            <p:nvSpPr>
              <p:cNvPr id="12" name="Rectangle 11">
                <a:extLst>
                  <a:ext uri="{FF2B5EF4-FFF2-40B4-BE49-F238E27FC236}">
                    <a16:creationId xmlns:a16="http://schemas.microsoft.com/office/drawing/2014/main" id="{33F0AD9B-9B00-424B-8B66-96F32ED69B64}"/>
                  </a:ext>
                </a:extLst>
              </p:cNvPr>
              <p:cNvSpPr>
                <a:spLocks noRot="1" noChangeAspect="1" noMove="1" noResize="1" noEditPoints="1" noAdjustHandles="1" noChangeArrowheads="1" noChangeShapeType="1" noTextEdit="1"/>
              </p:cNvSpPr>
              <p:nvPr/>
            </p:nvSpPr>
            <p:spPr>
              <a:xfrm>
                <a:off x="609045" y="5139062"/>
                <a:ext cx="2781339" cy="658706"/>
              </a:xfrm>
              <a:prstGeom prst="rect">
                <a:avLst/>
              </a:prstGeom>
              <a:blipFill>
                <a:blip r:embed="rId4"/>
                <a:stretch>
                  <a:fillRect t="-171698" b="-24528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AEE4F3E-D8C5-8941-8BE5-FD69134E955A}"/>
              </a:ext>
            </a:extLst>
          </p:cNvPr>
          <p:cNvSpPr txBox="1"/>
          <p:nvPr/>
        </p:nvSpPr>
        <p:spPr>
          <a:xfrm>
            <a:off x="365760" y="4621343"/>
            <a:ext cx="2221762" cy="369332"/>
          </a:xfrm>
          <a:prstGeom prst="rect">
            <a:avLst/>
          </a:prstGeom>
          <a:noFill/>
        </p:spPr>
        <p:txBody>
          <a:bodyPr wrap="none" rtlCol="0">
            <a:spAutoFit/>
          </a:bodyPr>
          <a:lstStyle/>
          <a:p>
            <a:r>
              <a:rPr lang="en-US" dirty="0">
                <a:solidFill>
                  <a:schemeClr val="accent1"/>
                </a:solidFill>
              </a:rPr>
              <a:t>3. </a:t>
            </a:r>
            <a:r>
              <a:rPr lang="en-US" u="sng" dirty="0">
                <a:solidFill>
                  <a:schemeClr val="accent1"/>
                </a:solidFill>
              </a:rPr>
              <a:t>Expectation values:</a:t>
            </a:r>
          </a:p>
        </p:txBody>
      </p:sp>
      <p:sp>
        <p:nvSpPr>
          <p:cNvPr id="14" name="TextBox 13">
            <a:extLst>
              <a:ext uri="{FF2B5EF4-FFF2-40B4-BE49-F238E27FC236}">
                <a16:creationId xmlns:a16="http://schemas.microsoft.com/office/drawing/2014/main" id="{20C1C852-7532-3844-8FD4-DC250B7B185A}"/>
              </a:ext>
            </a:extLst>
          </p:cNvPr>
          <p:cNvSpPr txBox="1"/>
          <p:nvPr/>
        </p:nvSpPr>
        <p:spPr>
          <a:xfrm>
            <a:off x="220786" y="5844366"/>
            <a:ext cx="3150350" cy="338554"/>
          </a:xfrm>
          <a:prstGeom prst="rect">
            <a:avLst/>
          </a:prstGeom>
          <a:noFill/>
        </p:spPr>
        <p:txBody>
          <a:bodyPr wrap="none" rtlCol="0">
            <a:spAutoFit/>
          </a:bodyPr>
          <a:lstStyle/>
          <a:p>
            <a:r>
              <a:rPr lang="en-US" sz="1600" dirty="0"/>
              <a:t>for known, continuous distributions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3F3AD8E-2C57-8B45-B281-BE92A4D13BBD}"/>
                  </a:ext>
                </a:extLst>
              </p:cNvPr>
              <p:cNvSpPr/>
              <p:nvPr/>
            </p:nvSpPr>
            <p:spPr>
              <a:xfrm>
                <a:off x="4605177" y="4999183"/>
                <a:ext cx="237783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𝔼</m:t>
                      </m:r>
                      <m:d>
                        <m:dPr>
                          <m:begChr m:val="["/>
                          <m:endChr m:val="]"/>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m:oMathPara>
                </a14:m>
                <a:endParaRPr lang="en-US" dirty="0"/>
              </a:p>
            </p:txBody>
          </p:sp>
        </mc:Choice>
        <mc:Fallback xmlns="">
          <p:sp>
            <p:nvSpPr>
              <p:cNvPr id="15" name="Rectangle 14">
                <a:extLst>
                  <a:ext uri="{FF2B5EF4-FFF2-40B4-BE49-F238E27FC236}">
                    <a16:creationId xmlns:a16="http://schemas.microsoft.com/office/drawing/2014/main" id="{63F3AD8E-2C57-8B45-B281-BE92A4D13BBD}"/>
                  </a:ext>
                </a:extLst>
              </p:cNvPr>
              <p:cNvSpPr>
                <a:spLocks noRot="1" noChangeAspect="1" noMove="1" noResize="1" noEditPoints="1" noAdjustHandles="1" noChangeArrowheads="1" noChangeShapeType="1" noTextEdit="1"/>
              </p:cNvSpPr>
              <p:nvPr/>
            </p:nvSpPr>
            <p:spPr>
              <a:xfrm>
                <a:off x="4605177" y="4999183"/>
                <a:ext cx="2377830" cy="871264"/>
              </a:xfrm>
              <a:prstGeom prst="rect">
                <a:avLst/>
              </a:prstGeom>
              <a:blipFill>
                <a:blip r:embed="rId5"/>
                <a:stretch>
                  <a:fillRect t="-95652" b="-15072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1646FCC-4ECF-0741-99A2-F662D8015E0B}"/>
              </a:ext>
            </a:extLst>
          </p:cNvPr>
          <p:cNvSpPr txBox="1"/>
          <p:nvPr/>
        </p:nvSpPr>
        <p:spPr>
          <a:xfrm>
            <a:off x="3782483" y="5846371"/>
            <a:ext cx="5019772" cy="338554"/>
          </a:xfrm>
          <a:prstGeom prst="rect">
            <a:avLst/>
          </a:prstGeom>
          <a:noFill/>
        </p:spPr>
        <p:txBody>
          <a:bodyPr wrap="none" rtlCol="0">
            <a:spAutoFit/>
          </a:bodyPr>
          <a:lstStyle/>
          <a:p>
            <a:r>
              <a:rPr lang="en-US" sz="1600" dirty="0"/>
              <a:t>when samples are drawn from the underlying distribution</a:t>
            </a:r>
          </a:p>
        </p:txBody>
      </p:sp>
      <p:sp>
        <p:nvSpPr>
          <p:cNvPr id="17" name="Footer Placeholder 3">
            <a:extLst>
              <a:ext uri="{FF2B5EF4-FFF2-40B4-BE49-F238E27FC236}">
                <a16:creationId xmlns:a16="http://schemas.microsoft.com/office/drawing/2014/main" id="{F3F8A69C-BDC2-E543-9258-4D1BEB0478B5}"/>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590482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lnSpcReduction="10000"/>
          </a:bodyPr>
          <a:lstStyle/>
          <a:p>
            <a:pPr marL="457200" indent="-457200">
              <a:buFont typeface="+mj-lt"/>
              <a:buAutoNum type="arabicPeriod"/>
            </a:pPr>
            <a:r>
              <a:rPr lang="en-US" dirty="0"/>
              <a:t>Introduction to Machine Learning: basic concepts and intro to </a:t>
            </a:r>
            <a:r>
              <a:rPr lang="en-US" dirty="0" err="1"/>
              <a:t>scikit</a:t>
            </a:r>
            <a:r>
              <a:rPr lang="en-US" dirty="0"/>
              <a:t>-learn Python package</a:t>
            </a:r>
          </a:p>
          <a:p>
            <a:pPr marL="457200" indent="-457200">
              <a:buFont typeface="+mj-lt"/>
              <a:buAutoNum type="arabicPeriod"/>
            </a:pPr>
            <a:endParaRPr lang="en-US" dirty="0"/>
          </a:p>
          <a:p>
            <a:pPr marL="457200" indent="-457200">
              <a:buFont typeface="+mj-lt"/>
              <a:buAutoNum type="arabicPeriod"/>
            </a:pPr>
            <a:r>
              <a:rPr lang="en-US" dirty="0"/>
              <a:t>Unsupervised Learning:</a:t>
            </a:r>
          </a:p>
          <a:p>
            <a:pPr lvl="1"/>
            <a:r>
              <a:rPr lang="en-US" dirty="0">
                <a:solidFill>
                  <a:schemeClr val="accent1"/>
                </a:solidFill>
              </a:rPr>
              <a:t>PCA, Hierarchical Clustering, K-means Clustering</a:t>
            </a:r>
          </a:p>
          <a:p>
            <a:pPr lvl="1"/>
            <a:endParaRPr lang="en-US" dirty="0">
              <a:solidFill>
                <a:schemeClr val="tx1">
                  <a:lumMod val="50000"/>
                  <a:lumOff val="50000"/>
                </a:schemeClr>
              </a:solidFill>
            </a:endParaRPr>
          </a:p>
          <a:p>
            <a:pPr marL="342900" indent="-342900">
              <a:buFont typeface="+mj-lt"/>
              <a:buAutoNum type="arabicPeriod"/>
            </a:pPr>
            <a:r>
              <a:rPr lang="en-US" dirty="0"/>
              <a:t>”Linear” Supervised learning:</a:t>
            </a:r>
          </a:p>
          <a:p>
            <a:pPr lvl="1"/>
            <a:r>
              <a:rPr lang="en-US" dirty="0">
                <a:solidFill>
                  <a:schemeClr val="accent1"/>
                </a:solidFill>
              </a:rPr>
              <a:t>Linear Regression, Logistic Regression, Regularization, Random Forest/Tree-based methods</a:t>
            </a:r>
          </a:p>
          <a:p>
            <a:pPr lvl="1"/>
            <a:endParaRPr lang="en-US" dirty="0">
              <a:solidFill>
                <a:schemeClr val="tx1">
                  <a:lumMod val="50000"/>
                  <a:lumOff val="50000"/>
                </a:schemeClr>
              </a:solidFill>
            </a:endParaRPr>
          </a:p>
          <a:p>
            <a:pPr marL="342900" indent="-342900">
              <a:buFont typeface="+mj-lt"/>
              <a:buAutoNum type="arabicPeriod"/>
            </a:pPr>
            <a:r>
              <a:rPr lang="en-US" dirty="0"/>
              <a:t>“Non-linear” Supervised Learning:</a:t>
            </a:r>
          </a:p>
          <a:p>
            <a:pPr lvl="1"/>
            <a:r>
              <a:rPr lang="en-US" dirty="0">
                <a:solidFill>
                  <a:schemeClr val="accent1"/>
                </a:solidFill>
              </a:rPr>
              <a:t>SVMs, Neural Network Models</a:t>
            </a:r>
          </a:p>
          <a:p>
            <a:pPr marL="342900" indent="-342900">
              <a:buFont typeface="+mj-lt"/>
              <a:buAutoNum type="arabicPeriod"/>
            </a:pPr>
            <a:endParaRPr lang="en-US" dirty="0">
              <a:solidFill>
                <a:schemeClr val="tx1">
                  <a:lumMod val="50000"/>
                  <a:lumOff val="50000"/>
                </a:schemeClr>
              </a:solidFill>
            </a:endParaRPr>
          </a:p>
          <a:p>
            <a:pPr marL="342900" indent="-342900">
              <a:buFont typeface="+mj-lt"/>
              <a:buAutoNum type="arabicPeriod"/>
            </a:pPr>
            <a:r>
              <a:rPr lang="en-US" dirty="0"/>
              <a:t>Model Evaluation:</a:t>
            </a:r>
          </a:p>
          <a:p>
            <a:pPr lvl="1"/>
            <a:r>
              <a:rPr lang="en-US" dirty="0">
                <a:solidFill>
                  <a:schemeClr val="accent1"/>
                </a:solidFill>
              </a:rPr>
              <a:t>Cross-validation, AUC, Interpretation</a:t>
            </a:r>
          </a:p>
          <a:p>
            <a:pPr marL="0" indent="0">
              <a:buNone/>
            </a:pPr>
            <a:endParaRPr lang="en-US" dirty="0">
              <a:solidFill>
                <a:schemeClr val="tx1">
                  <a:lumMod val="50000"/>
                  <a:lumOff val="50000"/>
                </a:schemeClr>
              </a:solidFill>
            </a:endParaRPr>
          </a:p>
          <a:p>
            <a:pPr marL="342900" indent="-342900">
              <a:buFont typeface="+mj-lt"/>
              <a:buAutoNum type="arabicPeriod"/>
            </a:pPr>
            <a:endParaRPr lang="en-US" dirty="0"/>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1</a:t>
            </a:fld>
            <a:endParaRPr lang="en-US"/>
          </a:p>
        </p:txBody>
      </p:sp>
      <p:sp>
        <p:nvSpPr>
          <p:cNvPr id="6" name="Footer Placeholder 3">
            <a:extLst>
              <a:ext uri="{FF2B5EF4-FFF2-40B4-BE49-F238E27FC236}">
                <a16:creationId xmlns:a16="http://schemas.microsoft.com/office/drawing/2014/main" id="{B3DD852C-2CD8-CB42-B336-3378C7E2B533}"/>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475850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9200-91A2-904A-A876-504C9C1A8F0B}"/>
              </a:ext>
            </a:extLst>
          </p:cNvPr>
          <p:cNvSpPr>
            <a:spLocks noGrp="1"/>
          </p:cNvSpPr>
          <p:nvPr>
            <p:ph type="title"/>
          </p:nvPr>
        </p:nvSpPr>
        <p:spPr/>
        <p:txBody>
          <a:bodyPr/>
          <a:lstStyle/>
          <a:p>
            <a:r>
              <a:rPr lang="en-US" dirty="0"/>
              <a:t>Statistical terms (contd.) </a:t>
            </a:r>
          </a:p>
        </p:txBody>
      </p:sp>
      <p:sp>
        <p:nvSpPr>
          <p:cNvPr id="5" name="Slide Number Placeholder 4">
            <a:extLst>
              <a:ext uri="{FF2B5EF4-FFF2-40B4-BE49-F238E27FC236}">
                <a16:creationId xmlns:a16="http://schemas.microsoft.com/office/drawing/2014/main" id="{DCF17182-B15A-F743-9FC2-CB17E4738340}"/>
              </a:ext>
            </a:extLst>
          </p:cNvPr>
          <p:cNvSpPr>
            <a:spLocks noGrp="1"/>
          </p:cNvSpPr>
          <p:nvPr>
            <p:ph type="sldNum" sz="quarter" idx="12"/>
          </p:nvPr>
        </p:nvSpPr>
        <p:spPr/>
        <p:txBody>
          <a:bodyPr/>
          <a:lstStyle/>
          <a:p>
            <a:fld id="{F55E13C6-A4BF-A842-9635-B1271B30A9E0}" type="slidenum">
              <a:rPr lang="en-US" smtClean="0"/>
              <a:pPr/>
              <a:t>19</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9B6B3DF-E3C2-1F4E-9662-962711191A46}"/>
                  </a:ext>
                </a:extLst>
              </p:cNvPr>
              <p:cNvSpPr/>
              <p:nvPr/>
            </p:nvSpPr>
            <p:spPr>
              <a:xfrm>
                <a:off x="1577883" y="2282295"/>
                <a:ext cx="6154005"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𝑋</m:t>
                          </m:r>
                          <m:r>
                            <a:rPr lang="en-US" i="0">
                              <a:latin typeface="Cambria Math" panose="02040503050406030204" pitchFamily="18" charset="0"/>
                            </a:rPr>
                            <m:t>,</m:t>
                          </m:r>
                          <m:r>
                            <a:rPr lang="en-US" i="1">
                              <a:latin typeface="Cambria Math" panose="02040503050406030204" pitchFamily="18" charset="0"/>
                            </a:rPr>
                            <m:t>𝑌</m:t>
                          </m:r>
                        </m:e>
                      </m:d>
                      <m:r>
                        <a:rPr lang="en-US" i="0">
                          <a:latin typeface="Cambria Math" panose="02040503050406030204" pitchFamily="18" charset="0"/>
                        </a:rPr>
                        <m:t>=</m:t>
                      </m:r>
                      <m:r>
                        <a:rPr lang="en-US" i="0">
                          <a:latin typeface="Cambria Math" panose="02040503050406030204" pitchFamily="18" charset="0"/>
                        </a:rPr>
                        <m:t>𝔼</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𝑋</m:t>
                              </m:r>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e>
                          </m:d>
                          <m:d>
                            <m:dPr>
                              <m:ctrlPr>
                                <a:rPr lang="en-US" i="1">
                                  <a:latin typeface="Cambria Math" panose="02040503050406030204" pitchFamily="18" charset="0"/>
                                </a:rPr>
                              </m:ctrlPr>
                            </m:dPr>
                            <m:e>
                              <m:r>
                                <a:rPr lang="en-US" i="1">
                                  <a:latin typeface="Cambria Math" panose="02040503050406030204" pitchFamily="18" charset="0"/>
                                </a:rPr>
                                <m:t>𝑌</m:t>
                              </m:r>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e>
                          </m:d>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nary>
                    </m:oMath>
                  </m:oMathPara>
                </a14:m>
                <a:endParaRPr lang="en-US" dirty="0"/>
              </a:p>
            </p:txBody>
          </p:sp>
        </mc:Choice>
        <mc:Fallback xmlns="">
          <p:sp>
            <p:nvSpPr>
              <p:cNvPr id="7" name="Rectangle 6">
                <a:extLst>
                  <a:ext uri="{FF2B5EF4-FFF2-40B4-BE49-F238E27FC236}">
                    <a16:creationId xmlns:a16="http://schemas.microsoft.com/office/drawing/2014/main" id="{B9B6B3DF-E3C2-1F4E-9662-962711191A46}"/>
                  </a:ext>
                </a:extLst>
              </p:cNvPr>
              <p:cNvSpPr>
                <a:spLocks noRot="1" noChangeAspect="1" noMove="1" noResize="1" noEditPoints="1" noAdjustHandles="1" noChangeArrowheads="1" noChangeShapeType="1" noTextEdit="1"/>
              </p:cNvSpPr>
              <p:nvPr/>
            </p:nvSpPr>
            <p:spPr>
              <a:xfrm>
                <a:off x="1577883" y="2282295"/>
                <a:ext cx="6154005" cy="871264"/>
              </a:xfrm>
              <a:prstGeom prst="rect">
                <a:avLst/>
              </a:prstGeom>
              <a:blipFill>
                <a:blip r:embed="rId2"/>
                <a:stretch>
                  <a:fillRect t="-97059" b="-15294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5EAC715-DD09-7B46-83E2-6091C8047C06}"/>
              </a:ext>
            </a:extLst>
          </p:cNvPr>
          <p:cNvSpPr txBox="1"/>
          <p:nvPr/>
        </p:nvSpPr>
        <p:spPr>
          <a:xfrm>
            <a:off x="384048" y="1782501"/>
            <a:ext cx="3693255" cy="369332"/>
          </a:xfrm>
          <a:prstGeom prst="rect">
            <a:avLst/>
          </a:prstGeom>
          <a:noFill/>
        </p:spPr>
        <p:txBody>
          <a:bodyPr wrap="none" rtlCol="0">
            <a:spAutoFit/>
          </a:bodyPr>
          <a:lstStyle/>
          <a:p>
            <a:r>
              <a:rPr lang="en-US" dirty="0">
                <a:solidFill>
                  <a:schemeClr val="accent1"/>
                </a:solidFill>
              </a:rPr>
              <a:t>4. </a:t>
            </a:r>
            <a:r>
              <a:rPr lang="en-US" u="sng" dirty="0">
                <a:solidFill>
                  <a:schemeClr val="accent1"/>
                </a:solidFill>
              </a:rPr>
              <a:t>Covariance between two variables:</a:t>
            </a:r>
          </a:p>
        </p:txBody>
      </p:sp>
      <p:sp>
        <p:nvSpPr>
          <p:cNvPr id="9" name="TextBox 8">
            <a:extLst>
              <a:ext uri="{FF2B5EF4-FFF2-40B4-BE49-F238E27FC236}">
                <a16:creationId xmlns:a16="http://schemas.microsoft.com/office/drawing/2014/main" id="{13F7DE57-1E37-AC4F-BCD9-330ABD071969}"/>
              </a:ext>
            </a:extLst>
          </p:cNvPr>
          <p:cNvSpPr txBox="1"/>
          <p:nvPr/>
        </p:nvSpPr>
        <p:spPr>
          <a:xfrm>
            <a:off x="384048" y="4027990"/>
            <a:ext cx="3711785" cy="369332"/>
          </a:xfrm>
          <a:prstGeom prst="rect">
            <a:avLst/>
          </a:prstGeom>
          <a:noFill/>
        </p:spPr>
        <p:txBody>
          <a:bodyPr wrap="none" rtlCol="0">
            <a:spAutoFit/>
          </a:bodyPr>
          <a:lstStyle/>
          <a:p>
            <a:r>
              <a:rPr lang="en-US" dirty="0">
                <a:solidFill>
                  <a:schemeClr val="accent1"/>
                </a:solidFill>
              </a:rPr>
              <a:t>5. </a:t>
            </a:r>
            <a:r>
              <a:rPr lang="en-US" u="sng" dirty="0">
                <a:solidFill>
                  <a:schemeClr val="accent1"/>
                </a:solidFill>
              </a:rPr>
              <a:t>Correlation between two variables: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B383F5C-7676-794C-BCFD-33454FD251A3}"/>
                  </a:ext>
                </a:extLst>
              </p:cNvPr>
              <p:cNvSpPr/>
              <p:nvPr/>
            </p:nvSpPr>
            <p:spPr>
              <a:xfrm>
                <a:off x="1056119" y="4578743"/>
                <a:ext cx="6154004" cy="6930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𝐶𝑜𝑟𝑟</m:t>
                      </m:r>
                      <m:d>
                        <m:dPr>
                          <m:ctrlPr>
                            <a:rPr lang="en-US" i="1">
                              <a:latin typeface="Cambria Math" panose="02040503050406030204" pitchFamily="18" charset="0"/>
                            </a:rPr>
                          </m:ctrlPr>
                        </m:dPr>
                        <m:e>
                          <m:r>
                            <a:rPr lang="en-US" i="1">
                              <a:latin typeface="Cambria Math" panose="02040503050406030204" pitchFamily="18" charset="0"/>
                            </a:rPr>
                            <m:t>𝑋</m:t>
                          </m:r>
                          <m:r>
                            <a:rPr lang="en-US" i="0">
                              <a:latin typeface="Cambria Math" panose="02040503050406030204" pitchFamily="18" charset="0"/>
                            </a:rPr>
                            <m:t>,</m:t>
                          </m:r>
                          <m:r>
                            <a:rPr lang="en-US" i="1">
                              <a:latin typeface="Cambria Math" panose="02040503050406030204" pitchFamily="18" charset="0"/>
                            </a:rPr>
                            <m:t>𝑌</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𝑋</m:t>
                              </m:r>
                              <m:r>
                                <a:rPr lang="en-US" i="0">
                                  <a:latin typeface="Cambria Math" panose="02040503050406030204" pitchFamily="18" charset="0"/>
                                </a:rPr>
                                <m:t>,</m:t>
                              </m:r>
                              <m:r>
                                <a:rPr lang="en-US" i="1">
                                  <a:latin typeface="Cambria Math" panose="02040503050406030204" pitchFamily="18" charset="0"/>
                                </a:rPr>
                                <m:t>𝑌</m:t>
                              </m:r>
                            </m:e>
                          </m:d>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𝑌</m:t>
                              </m:r>
                            </m:sub>
                          </m:sSub>
                        </m:den>
                      </m:f>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𝔼</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𝑋</m:t>
                                  </m:r>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e>
                              </m:d>
                              <m:d>
                                <m:dPr>
                                  <m:ctrlPr>
                                    <a:rPr lang="en-US" i="1">
                                      <a:latin typeface="Cambria Math" panose="02040503050406030204" pitchFamily="18" charset="0"/>
                                    </a:rPr>
                                  </m:ctrlPr>
                                </m:dPr>
                                <m:e>
                                  <m:r>
                                    <a:rPr lang="en-US" i="1">
                                      <a:latin typeface="Cambria Math" panose="02040503050406030204" pitchFamily="18" charset="0"/>
                                    </a:rPr>
                                    <m:t>𝑌</m:t>
                                  </m:r>
                                  <m:r>
                                    <a:rPr lang="en-US" i="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e>
                              </m:d>
                            </m:e>
                          </m:d>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𝑌</m:t>
                              </m:r>
                            </m:sub>
                          </m:sSub>
                        </m:den>
                      </m:f>
                    </m:oMath>
                  </m:oMathPara>
                </a14:m>
                <a:endParaRPr lang="en-US" dirty="0"/>
              </a:p>
            </p:txBody>
          </p:sp>
        </mc:Choice>
        <mc:Fallback xmlns="">
          <p:sp>
            <p:nvSpPr>
              <p:cNvPr id="10" name="Rectangle 9">
                <a:extLst>
                  <a:ext uri="{FF2B5EF4-FFF2-40B4-BE49-F238E27FC236}">
                    <a16:creationId xmlns:a16="http://schemas.microsoft.com/office/drawing/2014/main" id="{4B383F5C-7676-794C-BCFD-33454FD251A3}"/>
                  </a:ext>
                </a:extLst>
              </p:cNvPr>
              <p:cNvSpPr>
                <a:spLocks noRot="1" noChangeAspect="1" noMove="1" noResize="1" noEditPoints="1" noAdjustHandles="1" noChangeArrowheads="1" noChangeShapeType="1" noTextEdit="1"/>
              </p:cNvSpPr>
              <p:nvPr/>
            </p:nvSpPr>
            <p:spPr>
              <a:xfrm>
                <a:off x="1056119" y="4578743"/>
                <a:ext cx="6154004" cy="693010"/>
              </a:xfrm>
              <a:prstGeom prst="rect">
                <a:avLst/>
              </a:prstGeom>
              <a:blipFill>
                <a:blip r:embed="rId3"/>
                <a:stretch>
                  <a:fillRect/>
                </a:stretch>
              </a:blipFill>
            </p:spPr>
            <p:txBody>
              <a:bodyPr/>
              <a:lstStyle/>
              <a:p>
                <a:r>
                  <a:rPr lang="en-US">
                    <a:noFill/>
                  </a:rPr>
                  <a:t> </a:t>
                </a:r>
              </a:p>
            </p:txBody>
          </p:sp>
        </mc:Fallback>
      </mc:AlternateContent>
      <p:sp>
        <p:nvSpPr>
          <p:cNvPr id="11" name="Footer Placeholder 3">
            <a:extLst>
              <a:ext uri="{FF2B5EF4-FFF2-40B4-BE49-F238E27FC236}">
                <a16:creationId xmlns:a16="http://schemas.microsoft.com/office/drawing/2014/main" id="{19267A68-09ED-3E46-92F0-2DF595FA3A41}"/>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7045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D51E-622C-3945-8BF7-64AAC584A6CA}"/>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D2720D1D-D622-AA47-8B4B-EB26E8211F36}"/>
              </a:ext>
            </a:extLst>
          </p:cNvPr>
          <p:cNvSpPr>
            <a:spLocks noGrp="1"/>
          </p:cNvSpPr>
          <p:nvPr>
            <p:ph sz="half" idx="2"/>
          </p:nvPr>
        </p:nvSpPr>
        <p:spPr>
          <a:xfrm>
            <a:off x="386860" y="1354238"/>
            <a:ext cx="8391379" cy="4586952"/>
          </a:xfrm>
        </p:spPr>
        <p:txBody>
          <a:bodyPr/>
          <a:lstStyle/>
          <a:p>
            <a:pPr marL="342900" indent="-342900">
              <a:buFont typeface="+mj-lt"/>
              <a:buAutoNum type="arabicPeriod"/>
            </a:pPr>
            <a:r>
              <a:rPr lang="en-US" sz="1800" i="1" dirty="0"/>
              <a:t>Pattern Recognition and Machine Learning</a:t>
            </a:r>
            <a:r>
              <a:rPr lang="en-US" sz="1800" dirty="0"/>
              <a:t>, Christopher M. Bishop, Springer 2006.</a:t>
            </a:r>
          </a:p>
          <a:p>
            <a:pPr marL="342900" indent="-342900">
              <a:buFont typeface="+mj-lt"/>
              <a:buAutoNum type="arabicPeriod"/>
            </a:pPr>
            <a:endParaRPr lang="en-US" sz="1800" i="1" dirty="0"/>
          </a:p>
        </p:txBody>
      </p:sp>
      <p:sp>
        <p:nvSpPr>
          <p:cNvPr id="5" name="Slide Number Placeholder 4">
            <a:extLst>
              <a:ext uri="{FF2B5EF4-FFF2-40B4-BE49-F238E27FC236}">
                <a16:creationId xmlns:a16="http://schemas.microsoft.com/office/drawing/2014/main" id="{C9045905-2DDA-584D-8BC2-D3995E6D6FB3}"/>
              </a:ext>
            </a:extLst>
          </p:cNvPr>
          <p:cNvSpPr>
            <a:spLocks noGrp="1"/>
          </p:cNvSpPr>
          <p:nvPr>
            <p:ph type="sldNum" sz="quarter" idx="12"/>
          </p:nvPr>
        </p:nvSpPr>
        <p:spPr/>
        <p:txBody>
          <a:bodyPr/>
          <a:lstStyle/>
          <a:p>
            <a:fld id="{F55E13C6-A4BF-A842-9635-B1271B30A9E0}" type="slidenum">
              <a:rPr lang="en-US" smtClean="0"/>
              <a:pPr/>
              <a:t>20</a:t>
            </a:fld>
            <a:endParaRPr lang="en-US" dirty="0"/>
          </a:p>
        </p:txBody>
      </p:sp>
      <p:sp>
        <p:nvSpPr>
          <p:cNvPr id="7" name="Footer Placeholder 3">
            <a:extLst>
              <a:ext uri="{FF2B5EF4-FFF2-40B4-BE49-F238E27FC236}">
                <a16:creationId xmlns:a16="http://schemas.microsoft.com/office/drawing/2014/main" id="{8B3EBD58-9179-BC4A-9C62-4FD5739B000A}"/>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52796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BC1D-98C2-5443-A304-BC5146E7A2C7}"/>
              </a:ext>
            </a:extLst>
          </p:cNvPr>
          <p:cNvSpPr>
            <a:spLocks noGrp="1"/>
          </p:cNvSpPr>
          <p:nvPr>
            <p:ph type="title"/>
          </p:nvPr>
        </p:nvSpPr>
        <p:spPr/>
        <p:txBody>
          <a:bodyPr/>
          <a:lstStyle/>
          <a:p>
            <a:r>
              <a:rPr lang="en-US" dirty="0"/>
              <a:t>Unsupervised Learning I:</a:t>
            </a:r>
            <a:br>
              <a:rPr lang="en-US" dirty="0"/>
            </a:br>
            <a:r>
              <a:rPr lang="en-US" sz="2000" b="1" dirty="0"/>
              <a:t>Principal Component Analysis (PCA)</a:t>
            </a:r>
            <a:endParaRPr lang="en-US" b="1" dirty="0"/>
          </a:p>
        </p:txBody>
      </p:sp>
      <p:sp>
        <p:nvSpPr>
          <p:cNvPr id="4" name="Content Placeholder 3">
            <a:extLst>
              <a:ext uri="{FF2B5EF4-FFF2-40B4-BE49-F238E27FC236}">
                <a16:creationId xmlns:a16="http://schemas.microsoft.com/office/drawing/2014/main" id="{E2D952CA-DFF8-BE45-9F31-F0A290C409AA}"/>
              </a:ext>
            </a:extLst>
          </p:cNvPr>
          <p:cNvSpPr>
            <a:spLocks noGrp="1"/>
          </p:cNvSpPr>
          <p:nvPr>
            <p:ph sz="half" idx="2"/>
          </p:nvPr>
        </p:nvSpPr>
        <p:spPr>
          <a:xfrm>
            <a:off x="386860" y="1354237"/>
            <a:ext cx="8410996" cy="4757195"/>
          </a:xfrm>
        </p:spPr>
        <p:txBody>
          <a:bodyPr/>
          <a:lstStyle/>
          <a:p>
            <a:r>
              <a:rPr lang="en-US" sz="1800" b="1" dirty="0">
                <a:solidFill>
                  <a:schemeClr val="accent1"/>
                </a:solidFill>
              </a:rPr>
              <a:t>Definition: </a:t>
            </a:r>
            <a:r>
              <a:rPr lang="en-US" sz="1600" dirty="0"/>
              <a:t>PCA is the construction of a set of new variables — a linear combination of the original variables (or equivalently, a rotation of the original variables) — where the covariance matrix is: (a) diagonalized; and (b) ranked in descending order of variance.</a:t>
            </a:r>
          </a:p>
          <a:p>
            <a:endParaRPr lang="en-US" sz="1800" dirty="0"/>
          </a:p>
          <a:p>
            <a:r>
              <a:rPr lang="en-US" sz="1600" dirty="0"/>
              <a:t>In short, </a:t>
            </a:r>
            <a:r>
              <a:rPr lang="en-US" sz="1600" u="sng" dirty="0"/>
              <a:t>find the directions along which the data is most “spread-out”.</a:t>
            </a:r>
          </a:p>
          <a:p>
            <a:endParaRPr lang="en-US" sz="1800" dirty="0"/>
          </a:p>
          <a:p>
            <a:r>
              <a:rPr lang="en-US" sz="1800" b="1" dirty="0">
                <a:solidFill>
                  <a:schemeClr val="accent1"/>
                </a:solidFill>
              </a:rPr>
              <a:t>Context of use with examples:</a:t>
            </a:r>
            <a:r>
              <a:rPr lang="en-US" sz="1800" dirty="0">
                <a:solidFill>
                  <a:schemeClr val="accent1"/>
                </a:solidFill>
              </a:rPr>
              <a:t> </a:t>
            </a:r>
          </a:p>
          <a:p>
            <a:pPr marL="342900" lvl="1" indent="0">
              <a:buNone/>
            </a:pPr>
            <a:r>
              <a:rPr lang="en-US" sz="1600" u="sng" dirty="0"/>
              <a:t>PCA is used for</a:t>
            </a:r>
          </a:p>
          <a:p>
            <a:pPr lvl="1"/>
            <a:r>
              <a:rPr lang="en-US" sz="1600" dirty="0"/>
              <a:t>Reducing the number of dimensions to the most important ones</a:t>
            </a:r>
          </a:p>
          <a:p>
            <a:pPr lvl="1"/>
            <a:r>
              <a:rPr lang="en-US" sz="1600" dirty="0"/>
              <a:t>Discover structure, by identifying relevant variables</a:t>
            </a:r>
          </a:p>
          <a:p>
            <a:pPr lvl="1"/>
            <a:endParaRPr lang="en-US" sz="1600" dirty="0"/>
          </a:p>
          <a:p>
            <a:pPr marL="342900" lvl="1" indent="0">
              <a:buNone/>
            </a:pPr>
            <a:r>
              <a:rPr lang="en-US" sz="1600" u="sng" dirty="0"/>
              <a:t>Example:</a:t>
            </a:r>
          </a:p>
          <a:p>
            <a:pPr marL="342900" lvl="1" indent="0">
              <a:buNone/>
            </a:pPr>
            <a:r>
              <a:rPr lang="en-US" sz="1600" dirty="0"/>
              <a:t>Torsion angles (~70 different ones) along the backbone of RNA can be used to identify clusters of RNA conformation</a:t>
            </a:r>
          </a:p>
          <a:p>
            <a:pPr marL="342900" lvl="1" indent="0">
              <a:buNone/>
            </a:pPr>
            <a:endParaRPr lang="en-US" sz="1600" dirty="0"/>
          </a:p>
        </p:txBody>
      </p:sp>
      <p:sp>
        <p:nvSpPr>
          <p:cNvPr id="5" name="Slide Number Placeholder 4">
            <a:extLst>
              <a:ext uri="{FF2B5EF4-FFF2-40B4-BE49-F238E27FC236}">
                <a16:creationId xmlns:a16="http://schemas.microsoft.com/office/drawing/2014/main" id="{580AA03E-3ACF-B64C-BFAC-B22F60236509}"/>
              </a:ext>
            </a:extLst>
          </p:cNvPr>
          <p:cNvSpPr>
            <a:spLocks noGrp="1"/>
          </p:cNvSpPr>
          <p:nvPr>
            <p:ph type="sldNum" sz="quarter" idx="12"/>
          </p:nvPr>
        </p:nvSpPr>
        <p:spPr/>
        <p:txBody>
          <a:bodyPr/>
          <a:lstStyle/>
          <a:p>
            <a:fld id="{F55E13C6-A4BF-A842-9635-B1271B30A9E0}" type="slidenum">
              <a:rPr lang="en-US" smtClean="0"/>
              <a:pPr/>
              <a:t>21</a:t>
            </a:fld>
            <a:endParaRPr lang="en-US" dirty="0"/>
          </a:p>
        </p:txBody>
      </p:sp>
      <p:sp>
        <p:nvSpPr>
          <p:cNvPr id="7" name="Footer Placeholder 3">
            <a:extLst>
              <a:ext uri="{FF2B5EF4-FFF2-40B4-BE49-F238E27FC236}">
                <a16:creationId xmlns:a16="http://schemas.microsoft.com/office/drawing/2014/main" id="{C2B39A86-7E39-424D-BDDA-5197B4EC412E}"/>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9217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EAB94-A79C-064B-B2A1-C79DE60D7851}"/>
              </a:ext>
            </a:extLst>
          </p:cNvPr>
          <p:cNvSpPr>
            <a:spLocks noGrp="1"/>
          </p:cNvSpPr>
          <p:nvPr>
            <p:ph type="title"/>
          </p:nvPr>
        </p:nvSpPr>
        <p:spPr/>
        <p:txBody>
          <a:bodyPr/>
          <a:lstStyle/>
          <a:p>
            <a:r>
              <a:rPr lang="en-US" sz="2000" b="1" dirty="0">
                <a:solidFill>
                  <a:srgbClr val="000000"/>
                </a:solidFill>
              </a:rPr>
              <a:t>Principal Component Analysis (PCA) (contd.)</a:t>
            </a:r>
            <a:endParaRPr lang="en-US" dirty="0"/>
          </a:p>
        </p:txBody>
      </p:sp>
      <p:sp>
        <p:nvSpPr>
          <p:cNvPr id="5" name="Slide Number Placeholder 4">
            <a:extLst>
              <a:ext uri="{FF2B5EF4-FFF2-40B4-BE49-F238E27FC236}">
                <a16:creationId xmlns:a16="http://schemas.microsoft.com/office/drawing/2014/main" id="{44BF6267-F35A-A347-B72F-5D6A2FE0629C}"/>
              </a:ext>
            </a:extLst>
          </p:cNvPr>
          <p:cNvSpPr>
            <a:spLocks noGrp="1"/>
          </p:cNvSpPr>
          <p:nvPr>
            <p:ph type="sldNum" sz="quarter" idx="12"/>
          </p:nvPr>
        </p:nvSpPr>
        <p:spPr/>
        <p:txBody>
          <a:bodyPr/>
          <a:lstStyle/>
          <a:p>
            <a:fld id="{F55E13C6-A4BF-A842-9635-B1271B30A9E0}" type="slidenum">
              <a:rPr lang="en-US" smtClean="0"/>
              <a:pPr/>
              <a:t>22</a:t>
            </a:fld>
            <a:endParaRPr lang="en-US" dirty="0"/>
          </a:p>
        </p:txBody>
      </p:sp>
      <p:pic>
        <p:nvPicPr>
          <p:cNvPr id="7" name="Picture 6">
            <a:extLst>
              <a:ext uri="{FF2B5EF4-FFF2-40B4-BE49-F238E27FC236}">
                <a16:creationId xmlns:a16="http://schemas.microsoft.com/office/drawing/2014/main" id="{94793634-E693-6640-871D-391589644657}"/>
              </a:ext>
            </a:extLst>
          </p:cNvPr>
          <p:cNvPicPr>
            <a:picLocks noChangeAspect="1"/>
          </p:cNvPicPr>
          <p:nvPr/>
        </p:nvPicPr>
        <p:blipFill>
          <a:blip r:embed="rId2"/>
          <a:stretch>
            <a:fillRect/>
          </a:stretch>
        </p:blipFill>
        <p:spPr>
          <a:xfrm>
            <a:off x="123459" y="2079837"/>
            <a:ext cx="3801304" cy="3348299"/>
          </a:xfrm>
          <a:prstGeom prst="rect">
            <a:avLst/>
          </a:prstGeom>
        </p:spPr>
      </p:pic>
      <p:sp>
        <p:nvSpPr>
          <p:cNvPr id="8" name="Rectangle 7">
            <a:extLst>
              <a:ext uri="{FF2B5EF4-FFF2-40B4-BE49-F238E27FC236}">
                <a16:creationId xmlns:a16="http://schemas.microsoft.com/office/drawing/2014/main" id="{595E3D9D-B231-E646-ADED-DD04F45A3701}"/>
              </a:ext>
            </a:extLst>
          </p:cNvPr>
          <p:cNvSpPr/>
          <p:nvPr/>
        </p:nvSpPr>
        <p:spPr>
          <a:xfrm>
            <a:off x="236659" y="2045627"/>
            <a:ext cx="243068" cy="246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5301907-A6E0-B740-8BC0-7FD5928B6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450" y="1849568"/>
            <a:ext cx="5503708" cy="3487593"/>
          </a:xfrm>
          <a:prstGeom prst="rect">
            <a:avLst/>
          </a:prstGeom>
        </p:spPr>
      </p:pic>
      <p:sp>
        <p:nvSpPr>
          <p:cNvPr id="11" name="TextBox 10">
            <a:extLst>
              <a:ext uri="{FF2B5EF4-FFF2-40B4-BE49-F238E27FC236}">
                <a16:creationId xmlns:a16="http://schemas.microsoft.com/office/drawing/2014/main" id="{F89E416C-19E4-C44D-A142-0F7DB646A98D}"/>
              </a:ext>
            </a:extLst>
          </p:cNvPr>
          <p:cNvSpPr txBox="1"/>
          <p:nvPr/>
        </p:nvSpPr>
        <p:spPr>
          <a:xfrm>
            <a:off x="5802914" y="1849568"/>
            <a:ext cx="543739" cy="369332"/>
          </a:xfrm>
          <a:prstGeom prst="rect">
            <a:avLst/>
          </a:prstGeom>
          <a:noFill/>
        </p:spPr>
        <p:txBody>
          <a:bodyPr wrap="none" rtlCol="0">
            <a:spAutoFit/>
          </a:bodyPr>
          <a:lstStyle/>
          <a:p>
            <a:r>
              <a:rPr lang="en-US" dirty="0"/>
              <a:t>PC2</a:t>
            </a:r>
          </a:p>
        </p:txBody>
      </p:sp>
      <p:sp>
        <p:nvSpPr>
          <p:cNvPr id="12" name="TextBox 11">
            <a:extLst>
              <a:ext uri="{FF2B5EF4-FFF2-40B4-BE49-F238E27FC236}">
                <a16:creationId xmlns:a16="http://schemas.microsoft.com/office/drawing/2014/main" id="{D58D71A2-CBDB-0C4D-9D5A-BC2CA92CDB2B}"/>
              </a:ext>
            </a:extLst>
          </p:cNvPr>
          <p:cNvSpPr txBox="1"/>
          <p:nvPr/>
        </p:nvSpPr>
        <p:spPr>
          <a:xfrm>
            <a:off x="8476802" y="3645573"/>
            <a:ext cx="543739" cy="369332"/>
          </a:xfrm>
          <a:prstGeom prst="rect">
            <a:avLst/>
          </a:prstGeom>
          <a:noFill/>
        </p:spPr>
        <p:txBody>
          <a:bodyPr wrap="none" rtlCol="0">
            <a:spAutoFit/>
          </a:bodyPr>
          <a:lstStyle/>
          <a:p>
            <a:r>
              <a:rPr lang="en-US" dirty="0"/>
              <a:t>PC1</a:t>
            </a:r>
          </a:p>
        </p:txBody>
      </p:sp>
      <p:sp>
        <p:nvSpPr>
          <p:cNvPr id="13" name="TextBox 12">
            <a:extLst>
              <a:ext uri="{FF2B5EF4-FFF2-40B4-BE49-F238E27FC236}">
                <a16:creationId xmlns:a16="http://schemas.microsoft.com/office/drawing/2014/main" id="{3BAC7F2A-B8D6-254A-BCC7-952779A15D55}"/>
              </a:ext>
            </a:extLst>
          </p:cNvPr>
          <p:cNvSpPr txBox="1"/>
          <p:nvPr/>
        </p:nvSpPr>
        <p:spPr>
          <a:xfrm>
            <a:off x="2731433" y="5892968"/>
            <a:ext cx="4207177" cy="307777"/>
          </a:xfrm>
          <a:prstGeom prst="rect">
            <a:avLst/>
          </a:prstGeom>
          <a:noFill/>
        </p:spPr>
        <p:txBody>
          <a:bodyPr wrap="none" rtlCol="0">
            <a:spAutoFit/>
          </a:bodyPr>
          <a:lstStyle/>
          <a:p>
            <a:r>
              <a:rPr lang="en-US" sz="1400" dirty="0"/>
              <a:t>Emani et al </a:t>
            </a:r>
            <a:r>
              <a:rPr lang="en-US" sz="1400" b="1" dirty="0"/>
              <a:t>2014</a:t>
            </a:r>
            <a:r>
              <a:rPr lang="en-US" sz="1400" dirty="0"/>
              <a:t>, </a:t>
            </a:r>
            <a:r>
              <a:rPr lang="en-US" sz="1400" i="1" dirty="0"/>
              <a:t>J. Phys. Chem. B</a:t>
            </a:r>
            <a:r>
              <a:rPr lang="en-US" sz="1400" dirty="0"/>
              <a:t>, 118, Pgs. 1726-1742</a:t>
            </a:r>
          </a:p>
        </p:txBody>
      </p:sp>
      <p:sp>
        <p:nvSpPr>
          <p:cNvPr id="14" name="Footer Placeholder 3">
            <a:extLst>
              <a:ext uri="{FF2B5EF4-FFF2-40B4-BE49-F238E27FC236}">
                <a16:creationId xmlns:a16="http://schemas.microsoft.com/office/drawing/2014/main" id="{8CBD08D0-F497-D245-93E3-7D623FFE8575}"/>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9428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BB37-195C-294E-BEBF-225E634EFE71}"/>
              </a:ext>
            </a:extLst>
          </p:cNvPr>
          <p:cNvSpPr>
            <a:spLocks noGrp="1"/>
          </p:cNvSpPr>
          <p:nvPr>
            <p:ph type="title"/>
          </p:nvPr>
        </p:nvSpPr>
        <p:spPr/>
        <p:txBody>
          <a:bodyPr/>
          <a:lstStyle/>
          <a:p>
            <a:r>
              <a:rPr lang="en-US" sz="2000" b="1" dirty="0">
                <a:solidFill>
                  <a:srgbClr val="000000"/>
                </a:solidFill>
              </a:rPr>
              <a:t>Principal Component Analysis (PCA) (contd.)</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6B5A076-BFAB-4542-8074-983D775AF737}"/>
                  </a:ext>
                </a:extLst>
              </p:cNvPr>
              <p:cNvSpPr>
                <a:spLocks noGrp="1"/>
              </p:cNvSpPr>
              <p:nvPr>
                <p:ph sz="half" idx="2"/>
              </p:nvPr>
            </p:nvSpPr>
            <p:spPr>
              <a:xfrm>
                <a:off x="367242" y="1446835"/>
                <a:ext cx="8410997" cy="4641449"/>
              </a:xfrm>
            </p:spPr>
            <p:txBody>
              <a:bodyPr/>
              <a:lstStyle/>
              <a:p>
                <a:r>
                  <a:rPr lang="en-US" sz="1800" b="1" dirty="0">
                    <a:solidFill>
                      <a:schemeClr val="accent1"/>
                    </a:solidFill>
                  </a:rPr>
                  <a:t>Mathematical formulation:</a:t>
                </a:r>
              </a:p>
              <a:p>
                <a:pPr marL="0" indent="0" fontAlgn="base">
                  <a:buNone/>
                </a:pPr>
                <a14:m>
                  <m:oMathPara xmlns:m="http://schemas.openxmlformats.org/officeDocument/2006/math">
                    <m:oMathParaPr>
                      <m:jc m:val="centerGroup"/>
                    </m:oMathParaPr>
                    <m:oMath xmlns:m="http://schemas.openxmlformats.org/officeDocument/2006/math">
                      <m:r>
                        <m:rPr>
                          <m:sty m:val="p"/>
                        </m:rPr>
                        <a:rPr lang="en-US" i="0" smtClean="0">
                          <a:solidFill>
                            <a:schemeClr val="tx1"/>
                          </a:solidFill>
                          <a:latin typeface="Cambria Math" panose="02040503050406030204" pitchFamily="18" charset="0"/>
                        </a:rPr>
                        <m:t>Construct</m:t>
                      </m:r>
                      <m:r>
                        <a:rPr lang="en-US" i="1">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𝑋</m:t>
                              </m:r>
                            </m:e>
                          </m:acc>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𝑋</m:t>
                          </m:r>
                        </m:e>
                      </m:acc>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𝐴</m:t>
                              </m:r>
                            </m:e>
                          </m:acc>
                        </m:e>
                        <m:sub>
                          <m:r>
                            <a:rPr lang="en-US" i="1">
                              <a:solidFill>
                                <a:schemeClr val="tx1"/>
                              </a:solidFill>
                              <a:latin typeface="Cambria Math" panose="02040503050406030204" pitchFamily="18" charset="0"/>
                            </a:rPr>
                            <m:t>𝑀</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sub>
                      </m:sSub>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3"/>
                                    <m:mcJc m:val="center"/>
                                  </m:mcPr>
                                </m:mc>
                              </m:mcs>
                              <m:ctrlPr>
                                <a:rPr lang="en-US" i="1">
                                  <a:solidFill>
                                    <a:schemeClr val="tx1"/>
                                  </a:solidFill>
                                  <a:latin typeface="Cambria Math" panose="02040503050406030204" pitchFamily="18" charset="0"/>
                                </a:rPr>
                              </m:ctrlPr>
                            </m:mPr>
                            <m:mr>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𝜎</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1</m:t>
                                                </m:r>
                                              </m:sub>
                                            </m:sSub>
                                          </m:sub>
                                        </m:sSub>
                                      </m:e>
                                    </m:d>
                                  </m:e>
                                  <m:sup>
                                    <m:r>
                                      <a:rPr lang="en-US" i="1">
                                        <a:solidFill>
                                          <a:schemeClr val="tx1"/>
                                        </a:solidFill>
                                        <a:latin typeface="Cambria Math" panose="02040503050406030204" pitchFamily="18" charset="0"/>
                                      </a:rPr>
                                      <m:t>2</m:t>
                                    </m:r>
                                  </m:sup>
                                </m:sSup>
                              </m:e>
                              <m:e>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𝐶𝑜𝑣</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𝑀</m:t>
                                        </m:r>
                                      </m:sub>
                                    </m:sSub>
                                  </m:e>
                                </m:d>
                              </m:e>
                            </m:mr>
                            <m:mr>
                              <m:e>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m:t>
                                </m:r>
                              </m:e>
                            </m:mr>
                            <m:mr>
                              <m:e>
                                <m:r>
                                  <a:rPr lang="en-US" i="1">
                                    <a:solidFill>
                                      <a:schemeClr val="tx1"/>
                                    </a:solidFill>
                                    <a:latin typeface="Cambria Math" panose="02040503050406030204" pitchFamily="18" charset="0"/>
                                  </a:rPr>
                                  <m:t>𝐶𝑜𝑣</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𝑀</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1</m:t>
                                        </m:r>
                                      </m:sub>
                                    </m:sSub>
                                  </m:e>
                                </m:d>
                              </m:e>
                              <m:e>
                                <m:r>
                                  <a:rPr lang="en-US" i="1">
                                    <a:solidFill>
                                      <a:schemeClr val="tx1"/>
                                    </a:solidFill>
                                    <a:latin typeface="Cambria Math" panose="02040503050406030204" pitchFamily="18" charset="0"/>
                                  </a:rPr>
                                  <m:t>⋯</m:t>
                                </m:r>
                              </m:e>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𝜎</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𝑀</m:t>
                                                </m:r>
                                              </m:sub>
                                            </m:sSub>
                                          </m:sub>
                                        </m:sSub>
                                      </m:e>
                                    </m:d>
                                  </m:e>
                                  <m:sup>
                                    <m:r>
                                      <a:rPr lang="en-US" i="1">
                                        <a:solidFill>
                                          <a:schemeClr val="tx1"/>
                                        </a:solidFill>
                                        <a:latin typeface="Cambria Math" panose="02040503050406030204" pitchFamily="18" charset="0"/>
                                      </a:rPr>
                                      <m:t>2</m:t>
                                    </m:r>
                                  </m:sup>
                                </m:sSup>
                              </m:e>
                            </m:mr>
                          </m:m>
                        </m:e>
                      </m:d>
                      <m:r>
                        <a:rPr lang="en-US" i="1">
                          <a:solidFill>
                            <a:schemeClr val="tx1"/>
                          </a:solidFill>
                          <a:latin typeface="Cambria Math" panose="02040503050406030204" pitchFamily="18" charset="0"/>
                        </a:rPr>
                        <m:t> </m:t>
                      </m:r>
                    </m:oMath>
                  </m:oMathPara>
                </a14:m>
                <a:endParaRPr lang="en-US"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i="0" smtClean="0">
                          <a:solidFill>
                            <a:schemeClr val="tx1"/>
                          </a:solidFill>
                          <a:latin typeface="Cambria Math" panose="02040503050406030204" pitchFamily="18" charset="0"/>
                        </a:rPr>
                        <m:t>Find</m:t>
                      </m:r>
                      <m:r>
                        <a:rPr lang="en-US" i="0"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𝑘</m:t>
                          </m:r>
                        </m:sub>
                      </m:sSub>
                      <m:r>
                        <a:rPr lang="en-US" i="1">
                          <a:solidFill>
                            <a:schemeClr val="tx1"/>
                          </a:solidFill>
                          <a:latin typeface="Cambria Math" panose="02040503050406030204" pitchFamily="18" charset="0"/>
                        </a:rPr>
                        <m:t>=</m:t>
                      </m:r>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𝑀</m:t>
                          </m:r>
                        </m:sup>
                        <m:e>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𝑚</m:t>
                              </m:r>
                            </m:sub>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sup>
                          </m:sSubSup>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𝑚</m:t>
                              </m:r>
                            </m:sub>
                          </m:sSub>
                        </m:e>
                      </m:nary>
                      <m:r>
                        <a:rPr lang="en-US" b="0" i="0" smtClean="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such</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that</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the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new</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variables</m:t>
                      </m:r>
                      <m: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𝑘</m:t>
                                  </m:r>
                                </m:sub>
                              </m:sSub>
                            </m:e>
                          </m:d>
                        </m:e>
                        <m:sub>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𝑀</m:t>
                          </m:r>
                        </m:sub>
                      </m:sSub>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capture</m:t>
                      </m:r>
                    </m:oMath>
                  </m:oMathPara>
                </a14:m>
                <a:endParaRPr lang="en-US"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the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most</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variance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the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secondmost</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variance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etc</m:t>
                      </m:r>
                      <m:r>
                        <a:rPr lang="en-US" i="0">
                          <a:solidFill>
                            <a:schemeClr val="tx1"/>
                          </a:solidFill>
                          <a:latin typeface="Cambria Math" panose="02040503050406030204" pitchFamily="18" charset="0"/>
                        </a:rPr>
                        <m:t>.</m:t>
                      </m:r>
                    </m:oMath>
                  </m:oMathPara>
                </a14:m>
                <a:endParaRPr lang="en-US" dirty="0">
                  <a:solidFill>
                    <a:schemeClr val="tx1"/>
                  </a:solidFill>
                </a:endParaRPr>
              </a:p>
              <a:p>
                <a:pPr marL="0" indent="0" fontAlgn="base">
                  <a:buNone/>
                </a:pPr>
                <a:endParaRPr lang="en-US"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i="0">
                          <a:solidFill>
                            <a:schemeClr val="tx1"/>
                          </a:solidFill>
                          <a:latin typeface="Cambria Math" panose="02040503050406030204" pitchFamily="18" charset="0"/>
                        </a:rPr>
                        <m:t>The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result</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turns</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out</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to</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be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the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eigenvalue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decomposition</m:t>
                      </m:r>
                      <m:r>
                        <a:rPr lang="en-US" i="0">
                          <a:solidFill>
                            <a:schemeClr val="tx1"/>
                          </a:solidFill>
                          <a:latin typeface="Cambria Math" panose="02040503050406030204" pitchFamily="18" charset="0"/>
                        </a:rPr>
                        <m:t>: </m:t>
                      </m:r>
                    </m:oMath>
                  </m:oMathPara>
                </a14:m>
                <a:endParaRPr lang="en-US"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𝑋</m:t>
                              </m:r>
                            </m:e>
                          </m:acc>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𝑋</m:t>
                          </m:r>
                        </m:e>
                      </m:acc>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𝑊</m:t>
                          </m:r>
                        </m:e>
                      </m:acc>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m:rPr>
                              <m:sty m:val="p"/>
                            </m:rPr>
                            <a:rPr lang="en-US">
                              <a:solidFill>
                                <a:schemeClr val="tx1"/>
                              </a:solidFill>
                              <a:latin typeface="Cambria Math" panose="02040503050406030204" pitchFamily="18" charset="0"/>
                            </a:rPr>
                            <m:t>Λ</m:t>
                          </m:r>
                        </m:e>
                      </m:acc>
                      <m:r>
                        <a:rPr lang="en-US">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𝑊</m:t>
                              </m:r>
                            </m:e>
                          </m:acc>
                        </m:e>
                        <m:sup>
                          <m:r>
                            <a:rPr lang="en-US" i="1">
                              <a:solidFill>
                                <a:schemeClr val="tx1"/>
                              </a:solidFill>
                              <a:latin typeface="Cambria Math" panose="02040503050406030204" pitchFamily="18" charset="0"/>
                            </a:rPr>
                            <m:t>𝑇</m:t>
                          </m:r>
                        </m:sup>
                      </m:sSup>
                      <m:r>
                        <m:rPr>
                          <m:nor/>
                        </m:rPr>
                        <a:rPr lang="en-US">
                          <a:solidFill>
                            <a:schemeClr val="tx1"/>
                          </a:solidFill>
                        </a:rPr>
                        <m:t> </m:t>
                      </m:r>
                    </m:oMath>
                  </m:oMathPara>
                </a14:m>
                <a:endParaRPr lang="en-US"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𝑊</m:t>
                          </m:r>
                        </m:e>
                      </m:acc>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3"/>
                                    <m:mcJc m:val="center"/>
                                  </m:mcPr>
                                </m:mc>
                              </m:mcs>
                              <m:ctrlPr>
                                <a:rPr lang="en-US" i="1">
                                  <a:solidFill>
                                    <a:schemeClr val="tx1"/>
                                  </a:solidFill>
                                  <a:latin typeface="Cambria Math" panose="02040503050406030204" pitchFamily="18" charset="0"/>
                                </a:rPr>
                              </m:ctrlPr>
                            </m:mPr>
                            <m:mr>
                              <m:e>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𝑤</m:t>
                                        </m:r>
                                      </m:e>
                                    </m:acc>
                                  </m:e>
                                  <m:sup>
                                    <m:r>
                                      <a:rPr lang="en-US" i="1">
                                        <a:solidFill>
                                          <a:schemeClr val="tx1"/>
                                        </a:solidFill>
                                        <a:latin typeface="Cambria Math" panose="02040503050406030204" pitchFamily="18" charset="0"/>
                                      </a:rPr>
                                      <m:t>(1)</m:t>
                                    </m:r>
                                  </m:sup>
                                </m:sSup>
                              </m:e>
                              <m:e>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𝑤</m:t>
                                        </m:r>
                                      </m:e>
                                    </m:acc>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e>
                              <m:e>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𝑤</m:t>
                                        </m:r>
                                      </m:e>
                                    </m:acc>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r>
                                      <a:rPr lang="en-US" i="1">
                                        <a:solidFill>
                                          <a:schemeClr val="tx1"/>
                                        </a:solidFill>
                                        <a:latin typeface="Cambria Math" panose="02040503050406030204" pitchFamily="18" charset="0"/>
                                      </a:rPr>
                                      <m:t>)</m:t>
                                    </m:r>
                                  </m:sup>
                                </m:sSup>
                              </m:e>
                            </m:mr>
                          </m:m>
                        </m:e>
                      </m:d>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𝑎𝑛𝑑</m:t>
                      </m:r>
                      <m:r>
                        <a:rPr lang="en-US" i="1">
                          <a:solidFill>
                            <a:schemeClr val="tx1"/>
                          </a:solidFill>
                          <a:latin typeface="Cambria Math" panose="02040503050406030204" pitchFamily="18" charset="0"/>
                        </a:rPr>
                        <m:t> </m:t>
                      </m:r>
                      <m:acc>
                        <m:accPr>
                          <m:chr m:val="⃡"/>
                          <m:ctrlPr>
                            <a:rPr lang="en-US" i="1">
                              <a:solidFill>
                                <a:schemeClr val="tx1"/>
                              </a:solidFill>
                              <a:latin typeface="Cambria Math" panose="02040503050406030204" pitchFamily="18" charset="0"/>
                            </a:rPr>
                          </m:ctrlPr>
                        </m:accPr>
                        <m:e>
                          <m:r>
                            <m:rPr>
                              <m:sty m:val="p"/>
                            </m:rPr>
                            <a:rPr lang="en-US">
                              <a:solidFill>
                                <a:schemeClr val="tx1"/>
                              </a:solidFill>
                              <a:latin typeface="Cambria Math" panose="02040503050406030204" pitchFamily="18" charset="0"/>
                            </a:rPr>
                            <m:t>Λ</m:t>
                          </m:r>
                        </m:e>
                      </m:acc>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m>
                            <m:mPr>
                              <m:mcs>
                                <m:mc>
                                  <m:mcPr>
                                    <m:count m:val="3"/>
                                    <m:mcJc m:val="center"/>
                                  </m:mcPr>
                                </m:mc>
                              </m:mcs>
                              <m:ctrlPr>
                                <a:rPr lang="en-US" i="1">
                                  <a:solidFill>
                                    <a:schemeClr val="tx1"/>
                                  </a:solidFill>
                                  <a:latin typeface="Cambria Math" panose="02040503050406030204" pitchFamily="18" charset="0"/>
                                </a:rPr>
                              </m:ctrlPr>
                            </m:mPr>
                            <m:mr>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𝜎</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1</m:t>
                                                </m:r>
                                              </m:sub>
                                            </m:sSub>
                                          </m:sub>
                                        </m:sSub>
                                      </m:e>
                                    </m:d>
                                  </m:e>
                                  <m:sup>
                                    <m:r>
                                      <a:rPr lang="en-US" i="1">
                                        <a:solidFill>
                                          <a:schemeClr val="tx1"/>
                                        </a:solidFill>
                                        <a:latin typeface="Cambria Math" panose="02040503050406030204" pitchFamily="18" charset="0"/>
                                      </a:rPr>
                                      <m:t>2</m:t>
                                    </m:r>
                                  </m:sup>
                                </m:sSup>
                              </m:e>
                              <m:e>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0</m:t>
                                </m:r>
                              </m:e>
                            </m:mr>
                            <m:mr>
                              <m:e>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m:t>
                                </m:r>
                              </m:e>
                            </m:mr>
                            <m:mr>
                              <m:e>
                                <m:r>
                                  <a:rPr lang="en-US" i="1">
                                    <a:solidFill>
                                      <a:schemeClr val="tx1"/>
                                    </a:solidFill>
                                    <a:latin typeface="Cambria Math" panose="02040503050406030204" pitchFamily="18" charset="0"/>
                                  </a:rPr>
                                  <m:t>0</m:t>
                                </m:r>
                              </m:e>
                              <m:e>
                                <m:r>
                                  <a:rPr lang="en-US" i="1">
                                    <a:solidFill>
                                      <a:schemeClr val="tx1"/>
                                    </a:solidFill>
                                    <a:latin typeface="Cambria Math" panose="02040503050406030204" pitchFamily="18" charset="0"/>
                                  </a:rPr>
                                  <m:t>⋯</m:t>
                                </m:r>
                              </m:e>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𝜎</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𝑡</m:t>
                                                </m:r>
                                              </m:e>
                                              <m:sub>
                                                <m:r>
                                                  <a:rPr lang="en-US" i="1">
                                                    <a:solidFill>
                                                      <a:schemeClr val="tx1"/>
                                                    </a:solidFill>
                                                    <a:latin typeface="Cambria Math" panose="02040503050406030204" pitchFamily="18" charset="0"/>
                                                  </a:rPr>
                                                  <m:t>𝑀</m:t>
                                                </m:r>
                                              </m:sub>
                                            </m:sSub>
                                          </m:sub>
                                        </m:sSub>
                                      </m:e>
                                    </m:d>
                                  </m:e>
                                  <m:sup>
                                    <m:r>
                                      <a:rPr lang="en-US" i="1">
                                        <a:solidFill>
                                          <a:schemeClr val="tx1"/>
                                        </a:solidFill>
                                        <a:latin typeface="Cambria Math" panose="02040503050406030204" pitchFamily="18" charset="0"/>
                                      </a:rPr>
                                      <m:t>2</m:t>
                                    </m:r>
                                  </m:sup>
                                </m:sSup>
                              </m:e>
                            </m:mr>
                          </m:m>
                        </m:e>
                      </m:d>
                      <m:r>
                        <m:rPr>
                          <m:nor/>
                        </m:rPr>
                        <a:rPr lang="en-US">
                          <a:solidFill>
                            <a:schemeClr val="tx1"/>
                          </a:solidFill>
                        </a:rPr>
                        <m:t> </m:t>
                      </m:r>
                    </m:oMath>
                  </m:oMathPara>
                </a14:m>
                <a:endParaRPr lang="en-US" dirty="0">
                  <a:solidFill>
                    <a:schemeClr val="tx1"/>
                  </a:solidFill>
                </a:endParaRPr>
              </a:p>
              <a:p>
                <a:endParaRPr lang="en-US" sz="1800" dirty="0"/>
              </a:p>
            </p:txBody>
          </p:sp>
        </mc:Choice>
        <mc:Fallback xmlns="">
          <p:sp>
            <p:nvSpPr>
              <p:cNvPr id="4" name="Content Placeholder 3">
                <a:extLst>
                  <a:ext uri="{FF2B5EF4-FFF2-40B4-BE49-F238E27FC236}">
                    <a16:creationId xmlns:a16="http://schemas.microsoft.com/office/drawing/2014/main" id="{96B5A076-BFAB-4542-8074-983D775AF737}"/>
                  </a:ext>
                </a:extLst>
              </p:cNvPr>
              <p:cNvSpPr>
                <a:spLocks noGrp="1" noRot="1" noChangeAspect="1" noMove="1" noResize="1" noEditPoints="1" noAdjustHandles="1" noChangeArrowheads="1" noChangeShapeType="1" noTextEdit="1"/>
              </p:cNvSpPr>
              <p:nvPr>
                <p:ph sz="half" idx="2"/>
              </p:nvPr>
            </p:nvSpPr>
            <p:spPr>
              <a:xfrm>
                <a:off x="367242" y="1446835"/>
                <a:ext cx="8410997" cy="4641449"/>
              </a:xfrm>
              <a:blipFill>
                <a:blip r:embed="rId2"/>
                <a:stretch>
                  <a:fillRect l="-452" t="-109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93CBCDA-B28C-DF4B-B73A-ACCB2FC16928}"/>
              </a:ext>
            </a:extLst>
          </p:cNvPr>
          <p:cNvSpPr>
            <a:spLocks noGrp="1"/>
          </p:cNvSpPr>
          <p:nvPr>
            <p:ph type="sldNum" sz="quarter" idx="12"/>
          </p:nvPr>
        </p:nvSpPr>
        <p:spPr/>
        <p:txBody>
          <a:bodyPr/>
          <a:lstStyle/>
          <a:p>
            <a:fld id="{F55E13C6-A4BF-A842-9635-B1271B30A9E0}" type="slidenum">
              <a:rPr lang="en-US" smtClean="0"/>
              <a:pPr/>
              <a:t>23</a:t>
            </a:fld>
            <a:endParaRPr lang="en-US" dirty="0"/>
          </a:p>
        </p:txBody>
      </p:sp>
      <p:sp>
        <p:nvSpPr>
          <p:cNvPr id="7" name="Footer Placeholder 3">
            <a:extLst>
              <a:ext uri="{FF2B5EF4-FFF2-40B4-BE49-F238E27FC236}">
                <a16:creationId xmlns:a16="http://schemas.microsoft.com/office/drawing/2014/main" id="{B016D55D-392E-C24F-B6DE-99DF3E8EF28F}"/>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70079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2044-8716-E943-8157-2EBCEFBE8DD5}"/>
              </a:ext>
            </a:extLst>
          </p:cNvPr>
          <p:cNvSpPr>
            <a:spLocks noGrp="1"/>
          </p:cNvSpPr>
          <p:nvPr>
            <p:ph type="title"/>
          </p:nvPr>
        </p:nvSpPr>
        <p:spPr/>
        <p:txBody>
          <a:bodyPr/>
          <a:lstStyle/>
          <a:p>
            <a:r>
              <a:rPr lang="en-US" sz="2000" b="1" dirty="0">
                <a:solidFill>
                  <a:srgbClr val="000000"/>
                </a:solidFill>
              </a:rPr>
              <a:t>Principal Component Analysis (PCA) (contd.)</a:t>
            </a:r>
            <a:endParaRPr lang="en-US" dirty="0"/>
          </a:p>
        </p:txBody>
      </p:sp>
      <p:sp>
        <p:nvSpPr>
          <p:cNvPr id="4" name="Content Placeholder 3">
            <a:extLst>
              <a:ext uri="{FF2B5EF4-FFF2-40B4-BE49-F238E27FC236}">
                <a16:creationId xmlns:a16="http://schemas.microsoft.com/office/drawing/2014/main" id="{22FF7FFF-1DE7-B741-A28E-3C48DDA2CC17}"/>
              </a:ext>
            </a:extLst>
          </p:cNvPr>
          <p:cNvSpPr>
            <a:spLocks noGrp="1"/>
          </p:cNvSpPr>
          <p:nvPr>
            <p:ph sz="half" idx="2"/>
          </p:nvPr>
        </p:nvSpPr>
        <p:spPr>
          <a:xfrm>
            <a:off x="367242" y="1400537"/>
            <a:ext cx="8435013" cy="4710896"/>
          </a:xfrm>
        </p:spPr>
        <p:txBody>
          <a:bodyPr/>
          <a:lstStyle/>
          <a:p>
            <a:r>
              <a:rPr lang="en-US" sz="1800" b="1" dirty="0">
                <a:solidFill>
                  <a:schemeClr val="accent1"/>
                </a:solidFill>
              </a:rPr>
              <a:t>Cost function/Guiding Principle: </a:t>
            </a:r>
            <a:r>
              <a:rPr lang="en-US" sz="1800" dirty="0"/>
              <a:t>Choose weights of new variables such that variance is maximized in decreasing order of contribution to the total variance</a:t>
            </a:r>
          </a:p>
          <a:p>
            <a:endParaRPr lang="en-US" sz="1800" dirty="0"/>
          </a:p>
          <a:p>
            <a:r>
              <a:rPr lang="en-US" sz="1800" b="1" dirty="0" err="1">
                <a:solidFill>
                  <a:schemeClr val="accent1"/>
                </a:solidFill>
              </a:rPr>
              <a:t>scikit</a:t>
            </a:r>
            <a:r>
              <a:rPr lang="en-US" sz="1800" b="1" dirty="0">
                <a:solidFill>
                  <a:schemeClr val="accent1"/>
                </a:solidFill>
              </a:rPr>
              <a:t>-learn Code:</a:t>
            </a:r>
          </a:p>
          <a:p>
            <a:endParaRPr lang="en-US" sz="1800" dirty="0"/>
          </a:p>
          <a:p>
            <a:pPr marL="342900" indent="-342900">
              <a:buFont typeface="+mj-lt"/>
              <a:buAutoNum type="arabicPeriod"/>
            </a:pPr>
            <a:r>
              <a:rPr lang="en-US" sz="1600" dirty="0"/>
              <a:t>Import libraries:</a:t>
            </a:r>
          </a:p>
          <a:p>
            <a:pPr marL="342900" indent="-342900">
              <a:buFont typeface="+mj-lt"/>
              <a:buAutoNum type="arabicPeriod"/>
            </a:pPr>
            <a:endParaRPr lang="en-US" sz="1800" dirty="0"/>
          </a:p>
          <a:p>
            <a:pPr marL="342900" indent="-342900">
              <a:buFont typeface="+mj-lt"/>
              <a:buAutoNum type="arabicPeriod"/>
            </a:pPr>
            <a:r>
              <a:rPr lang="en-US" sz="1600" dirty="0"/>
              <a:t>Define objects and number of components: </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Project your data onto the top ‘</a:t>
            </a:r>
            <a:r>
              <a:rPr lang="en-US" sz="1600" dirty="0" err="1"/>
              <a:t>n_components</a:t>
            </a:r>
            <a:r>
              <a:rPr lang="en-US" sz="1600" dirty="0"/>
              <a:t>’; this is the dimensional reduction step (</a:t>
            </a:r>
            <a:r>
              <a:rPr lang="en-US" sz="1600" dirty="0" err="1"/>
              <a:t>data_matrix</a:t>
            </a:r>
            <a:r>
              <a:rPr lang="en-US" sz="1600" dirty="0"/>
              <a:t> with features as columns and samples as rows</a:t>
            </a:r>
            <a:r>
              <a:rPr lang="en-US" sz="1600" dirty="0">
                <a:sym typeface="Wingdings" pitchFamily="2" charset="2"/>
              </a:rPr>
              <a:t>):</a:t>
            </a:r>
            <a:endParaRPr lang="en-US" sz="1600" dirty="0"/>
          </a:p>
          <a:p>
            <a:pPr marL="342900" indent="-342900">
              <a:buFont typeface="+mj-lt"/>
              <a:buAutoNum type="arabicPeriod"/>
            </a:pPr>
            <a:endParaRPr lang="en-US" sz="1600" dirty="0"/>
          </a:p>
        </p:txBody>
      </p:sp>
      <p:sp>
        <p:nvSpPr>
          <p:cNvPr id="5" name="Slide Number Placeholder 4">
            <a:extLst>
              <a:ext uri="{FF2B5EF4-FFF2-40B4-BE49-F238E27FC236}">
                <a16:creationId xmlns:a16="http://schemas.microsoft.com/office/drawing/2014/main" id="{2441CF16-C83F-1140-A7DE-C873EF35A562}"/>
              </a:ext>
            </a:extLst>
          </p:cNvPr>
          <p:cNvSpPr>
            <a:spLocks noGrp="1"/>
          </p:cNvSpPr>
          <p:nvPr>
            <p:ph type="sldNum" sz="quarter" idx="12"/>
          </p:nvPr>
        </p:nvSpPr>
        <p:spPr/>
        <p:txBody>
          <a:bodyPr/>
          <a:lstStyle/>
          <a:p>
            <a:fld id="{F55E13C6-A4BF-A842-9635-B1271B30A9E0}" type="slidenum">
              <a:rPr lang="en-US" smtClean="0"/>
              <a:pPr/>
              <a:t>24</a:t>
            </a:fld>
            <a:endParaRPr lang="en-US" dirty="0"/>
          </a:p>
        </p:txBody>
      </p:sp>
      <p:pic>
        <p:nvPicPr>
          <p:cNvPr id="12" name="Picture 11">
            <a:extLst>
              <a:ext uri="{FF2B5EF4-FFF2-40B4-BE49-F238E27FC236}">
                <a16:creationId xmlns:a16="http://schemas.microsoft.com/office/drawing/2014/main" id="{80708278-B0CF-A54A-B690-5A056C472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544" y="3120985"/>
            <a:ext cx="4165600" cy="635000"/>
          </a:xfrm>
          <a:prstGeom prst="rect">
            <a:avLst/>
          </a:prstGeom>
        </p:spPr>
      </p:pic>
      <p:pic>
        <p:nvPicPr>
          <p:cNvPr id="14" name="Picture 13">
            <a:extLst>
              <a:ext uri="{FF2B5EF4-FFF2-40B4-BE49-F238E27FC236}">
                <a16:creationId xmlns:a16="http://schemas.microsoft.com/office/drawing/2014/main" id="{90058D16-F108-564A-AA47-09005E022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544" y="4305059"/>
            <a:ext cx="4127500" cy="419100"/>
          </a:xfrm>
          <a:prstGeom prst="rect">
            <a:avLst/>
          </a:prstGeom>
        </p:spPr>
      </p:pic>
      <p:pic>
        <p:nvPicPr>
          <p:cNvPr id="16" name="Picture 15">
            <a:extLst>
              <a:ext uri="{FF2B5EF4-FFF2-40B4-BE49-F238E27FC236}">
                <a16:creationId xmlns:a16="http://schemas.microsoft.com/office/drawing/2014/main" id="{91ABD31A-3608-BD49-A096-66CB5AC59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544" y="5684617"/>
            <a:ext cx="4775200" cy="381000"/>
          </a:xfrm>
          <a:prstGeom prst="rect">
            <a:avLst/>
          </a:prstGeom>
        </p:spPr>
      </p:pic>
      <p:sp>
        <p:nvSpPr>
          <p:cNvPr id="9" name="Footer Placeholder 3">
            <a:extLst>
              <a:ext uri="{FF2B5EF4-FFF2-40B4-BE49-F238E27FC236}">
                <a16:creationId xmlns:a16="http://schemas.microsoft.com/office/drawing/2014/main" id="{E4E8E519-97A0-8A45-9CA3-3ECF7795DEE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5312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C3294-1827-D342-8E73-E86C5ACFBAF9}"/>
              </a:ext>
            </a:extLst>
          </p:cNvPr>
          <p:cNvSpPr>
            <a:spLocks noGrp="1"/>
          </p:cNvSpPr>
          <p:nvPr>
            <p:ph type="title"/>
          </p:nvPr>
        </p:nvSpPr>
        <p:spPr/>
        <p:txBody>
          <a:bodyPr/>
          <a:lstStyle/>
          <a:p>
            <a:r>
              <a:rPr lang="en-US" dirty="0">
                <a:solidFill>
                  <a:srgbClr val="000000"/>
                </a:solidFill>
              </a:rPr>
              <a:t>Unsupervised Learning II:</a:t>
            </a:r>
            <a:br>
              <a:rPr lang="en-US" dirty="0">
                <a:solidFill>
                  <a:srgbClr val="000000"/>
                </a:solidFill>
              </a:rPr>
            </a:br>
            <a:r>
              <a:rPr lang="en-US" sz="2000" b="1" dirty="0">
                <a:solidFill>
                  <a:srgbClr val="000000"/>
                </a:solidFill>
              </a:rPr>
              <a:t>Hierarchical Clustering</a:t>
            </a:r>
            <a:endParaRPr lang="en-US" dirty="0"/>
          </a:p>
        </p:txBody>
      </p:sp>
      <p:sp>
        <p:nvSpPr>
          <p:cNvPr id="4" name="Content Placeholder 3">
            <a:extLst>
              <a:ext uri="{FF2B5EF4-FFF2-40B4-BE49-F238E27FC236}">
                <a16:creationId xmlns:a16="http://schemas.microsoft.com/office/drawing/2014/main" id="{9BAA50CF-A40C-7540-87FA-4E8472FA5821}"/>
              </a:ext>
            </a:extLst>
          </p:cNvPr>
          <p:cNvSpPr>
            <a:spLocks noGrp="1"/>
          </p:cNvSpPr>
          <p:nvPr>
            <p:ph sz="half" idx="2"/>
          </p:nvPr>
        </p:nvSpPr>
        <p:spPr>
          <a:xfrm>
            <a:off x="367243" y="1377387"/>
            <a:ext cx="8410996" cy="4757195"/>
          </a:xfrm>
        </p:spPr>
        <p:txBody>
          <a:bodyPr/>
          <a:lstStyle/>
          <a:p>
            <a:pPr lvl="0"/>
            <a:r>
              <a:rPr lang="en-US" sz="1800" b="1" dirty="0">
                <a:solidFill>
                  <a:schemeClr val="accent1"/>
                </a:solidFill>
              </a:rPr>
              <a:t>Definition: </a:t>
            </a:r>
            <a:r>
              <a:rPr lang="en-US" sz="1600" dirty="0"/>
              <a:t>Hierarchical Clustering is the process of successively clustering (</a:t>
            </a:r>
            <a:r>
              <a:rPr lang="en-US" sz="1600" i="1" dirty="0"/>
              <a:t>agglomerative clustering</a:t>
            </a:r>
            <a:r>
              <a:rPr lang="en-US" sz="1600" dirty="0"/>
              <a:t>) or dividing (</a:t>
            </a:r>
            <a:r>
              <a:rPr lang="en-US" sz="1600" i="1" dirty="0"/>
              <a:t>divisive clustering</a:t>
            </a:r>
            <a:r>
              <a:rPr lang="en-US" sz="1600" dirty="0"/>
              <a:t>) groups of samples using measures of the relative (dis)similarity between them, until all the samples have been merged or separated, respectively. </a:t>
            </a:r>
          </a:p>
          <a:p>
            <a:pPr lvl="0"/>
            <a:r>
              <a:rPr lang="en-US" sz="1600" dirty="0"/>
              <a:t>In short, </a:t>
            </a:r>
            <a:r>
              <a:rPr lang="en-US" sz="1600" u="sng" dirty="0"/>
              <a:t>find the “ancestral” tree of samples, where each generation involves the merging/dividing of two </a:t>
            </a:r>
            <a:r>
              <a:rPr lang="en-US" sz="1600" u="sng" dirty="0" err="1"/>
              <a:t>subclusters</a:t>
            </a:r>
            <a:r>
              <a:rPr lang="en-US" sz="1600" u="sng" dirty="0"/>
              <a:t>.</a:t>
            </a:r>
          </a:p>
          <a:p>
            <a:pPr lvl="0"/>
            <a:endParaRPr lang="en-US" sz="1600" u="sng" dirty="0"/>
          </a:p>
          <a:p>
            <a:pPr lvl="0"/>
            <a:r>
              <a:rPr lang="en-US" sz="1600" b="1" dirty="0">
                <a:solidFill>
                  <a:schemeClr val="accent1"/>
                </a:solidFill>
              </a:rPr>
              <a:t>Agglomerative: </a:t>
            </a:r>
            <a:r>
              <a:rPr lang="en-US" sz="1600" dirty="0"/>
              <a:t>Keep merging clusters until all samples are in the same unified cluster</a:t>
            </a:r>
          </a:p>
          <a:p>
            <a:pPr lvl="0"/>
            <a:r>
              <a:rPr lang="en-US" sz="1600" b="1" dirty="0">
                <a:solidFill>
                  <a:schemeClr val="accent1"/>
                </a:solidFill>
              </a:rPr>
              <a:t>Divisive: </a:t>
            </a:r>
            <a:r>
              <a:rPr lang="en-US" sz="1600" dirty="0"/>
              <a:t>Keep dividing clusters until all samples are separate</a:t>
            </a:r>
          </a:p>
          <a:p>
            <a:pPr lvl="0"/>
            <a:endParaRPr lang="en-US" sz="1800" dirty="0"/>
          </a:p>
          <a:p>
            <a:pPr lvl="0"/>
            <a:r>
              <a:rPr lang="en-US" sz="1800" b="1" dirty="0">
                <a:solidFill>
                  <a:schemeClr val="accent1"/>
                </a:solidFill>
              </a:rPr>
              <a:t>Context of use with examples:</a:t>
            </a:r>
            <a:r>
              <a:rPr lang="en-US" sz="1800" dirty="0">
                <a:solidFill>
                  <a:schemeClr val="accent1"/>
                </a:solidFill>
              </a:rPr>
              <a:t> </a:t>
            </a:r>
          </a:p>
          <a:p>
            <a:pPr marL="342900" lvl="1" indent="0">
              <a:buNone/>
            </a:pPr>
            <a:r>
              <a:rPr lang="en-US" sz="1600" u="sng" dirty="0"/>
              <a:t>Hierarchical Clustering is used for</a:t>
            </a:r>
          </a:p>
          <a:p>
            <a:pPr lvl="1"/>
            <a:r>
              <a:rPr lang="en-US" sz="1600" dirty="0"/>
              <a:t>Finding clusters in the data, by identifying relative relatedness between samples and larger patterns of grouping.</a:t>
            </a:r>
          </a:p>
          <a:p>
            <a:pPr marL="342900" lvl="1" indent="0">
              <a:buNone/>
            </a:pPr>
            <a:r>
              <a:rPr lang="en-US" sz="1600" u="sng" dirty="0"/>
              <a:t>Example:</a:t>
            </a:r>
          </a:p>
          <a:p>
            <a:pPr marL="342900" lvl="1" indent="0">
              <a:buNone/>
            </a:pPr>
            <a:r>
              <a:rPr lang="en-US" sz="1600" dirty="0"/>
              <a:t>Clustering cells from the mouse brain based on gene expression patterns</a:t>
            </a:r>
          </a:p>
        </p:txBody>
      </p:sp>
      <p:sp>
        <p:nvSpPr>
          <p:cNvPr id="5" name="Slide Number Placeholder 4">
            <a:extLst>
              <a:ext uri="{FF2B5EF4-FFF2-40B4-BE49-F238E27FC236}">
                <a16:creationId xmlns:a16="http://schemas.microsoft.com/office/drawing/2014/main" id="{E8A90A2A-4191-3B49-BBBD-8B55AB886A56}"/>
              </a:ext>
            </a:extLst>
          </p:cNvPr>
          <p:cNvSpPr>
            <a:spLocks noGrp="1"/>
          </p:cNvSpPr>
          <p:nvPr>
            <p:ph type="sldNum" sz="quarter" idx="12"/>
          </p:nvPr>
        </p:nvSpPr>
        <p:spPr/>
        <p:txBody>
          <a:bodyPr/>
          <a:lstStyle/>
          <a:p>
            <a:fld id="{F55E13C6-A4BF-A842-9635-B1271B30A9E0}" type="slidenum">
              <a:rPr lang="en-US" smtClean="0"/>
              <a:pPr/>
              <a:t>25</a:t>
            </a:fld>
            <a:endParaRPr lang="en-US" dirty="0"/>
          </a:p>
        </p:txBody>
      </p:sp>
      <p:sp>
        <p:nvSpPr>
          <p:cNvPr id="7" name="Footer Placeholder 3">
            <a:extLst>
              <a:ext uri="{FF2B5EF4-FFF2-40B4-BE49-F238E27FC236}">
                <a16:creationId xmlns:a16="http://schemas.microsoft.com/office/drawing/2014/main" id="{E528D3DB-AD69-7345-B149-E7106517F22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24649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F8E6-C005-3841-B40E-31E28B0AAD1C}"/>
              </a:ext>
            </a:extLst>
          </p:cNvPr>
          <p:cNvSpPr>
            <a:spLocks noGrp="1"/>
          </p:cNvSpPr>
          <p:nvPr>
            <p:ph type="title"/>
          </p:nvPr>
        </p:nvSpPr>
        <p:spPr/>
        <p:txBody>
          <a:bodyPr/>
          <a:lstStyle/>
          <a:p>
            <a:r>
              <a:rPr lang="en-US" sz="2000" b="1" dirty="0">
                <a:solidFill>
                  <a:srgbClr val="000000"/>
                </a:solidFill>
              </a:rPr>
              <a:t>Hierarchical Clustering (contd.): </a:t>
            </a:r>
            <a:r>
              <a:rPr lang="en-US" sz="2000" dirty="0">
                <a:solidFill>
                  <a:srgbClr val="000000"/>
                </a:solidFill>
              </a:rPr>
              <a:t>Example Dendrogram</a:t>
            </a:r>
            <a:endParaRPr lang="en-US" dirty="0"/>
          </a:p>
        </p:txBody>
      </p:sp>
      <p:sp>
        <p:nvSpPr>
          <p:cNvPr id="5" name="Slide Number Placeholder 4">
            <a:extLst>
              <a:ext uri="{FF2B5EF4-FFF2-40B4-BE49-F238E27FC236}">
                <a16:creationId xmlns:a16="http://schemas.microsoft.com/office/drawing/2014/main" id="{6EEF96C0-9FE4-A245-95A1-A971870B70E1}"/>
              </a:ext>
            </a:extLst>
          </p:cNvPr>
          <p:cNvSpPr>
            <a:spLocks noGrp="1"/>
          </p:cNvSpPr>
          <p:nvPr>
            <p:ph type="sldNum" sz="quarter" idx="12"/>
          </p:nvPr>
        </p:nvSpPr>
        <p:spPr/>
        <p:txBody>
          <a:bodyPr/>
          <a:lstStyle/>
          <a:p>
            <a:fld id="{F55E13C6-A4BF-A842-9635-B1271B30A9E0}" type="slidenum">
              <a:rPr lang="en-US" smtClean="0"/>
              <a:pPr/>
              <a:t>26</a:t>
            </a:fld>
            <a:endParaRPr lang="en-US" dirty="0"/>
          </a:p>
        </p:txBody>
      </p:sp>
      <p:pic>
        <p:nvPicPr>
          <p:cNvPr id="7" name="Picture 6">
            <a:extLst>
              <a:ext uri="{FF2B5EF4-FFF2-40B4-BE49-F238E27FC236}">
                <a16:creationId xmlns:a16="http://schemas.microsoft.com/office/drawing/2014/main" id="{27D4B7E7-1F52-214E-97DB-8D4707C4D1FE}"/>
              </a:ext>
            </a:extLst>
          </p:cNvPr>
          <p:cNvPicPr>
            <a:picLocks noChangeAspect="1"/>
          </p:cNvPicPr>
          <p:nvPr/>
        </p:nvPicPr>
        <p:blipFill>
          <a:blip r:embed="rId2"/>
          <a:stretch>
            <a:fillRect/>
          </a:stretch>
        </p:blipFill>
        <p:spPr>
          <a:xfrm>
            <a:off x="1924050" y="1612820"/>
            <a:ext cx="5295900" cy="4025900"/>
          </a:xfrm>
          <a:prstGeom prst="rect">
            <a:avLst/>
          </a:prstGeom>
        </p:spPr>
      </p:pic>
      <p:sp>
        <p:nvSpPr>
          <p:cNvPr id="8" name="Rectangle 7">
            <a:extLst>
              <a:ext uri="{FF2B5EF4-FFF2-40B4-BE49-F238E27FC236}">
                <a16:creationId xmlns:a16="http://schemas.microsoft.com/office/drawing/2014/main" id="{7027234A-FAEE-7340-A9F9-5407FE2B581F}"/>
              </a:ext>
            </a:extLst>
          </p:cNvPr>
          <p:cNvSpPr/>
          <p:nvPr/>
        </p:nvSpPr>
        <p:spPr>
          <a:xfrm>
            <a:off x="1924050" y="1527858"/>
            <a:ext cx="240416" cy="300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136EE2-8E16-F24F-AE27-E1F2F227D1B9}"/>
              </a:ext>
            </a:extLst>
          </p:cNvPr>
          <p:cNvSpPr txBox="1"/>
          <p:nvPr/>
        </p:nvSpPr>
        <p:spPr>
          <a:xfrm>
            <a:off x="2561674" y="5942390"/>
            <a:ext cx="4020652" cy="307777"/>
          </a:xfrm>
          <a:prstGeom prst="rect">
            <a:avLst/>
          </a:prstGeom>
          <a:noFill/>
        </p:spPr>
        <p:txBody>
          <a:bodyPr wrap="none" rtlCol="0">
            <a:spAutoFit/>
          </a:bodyPr>
          <a:lstStyle/>
          <a:p>
            <a:r>
              <a:rPr lang="en-US" sz="1400" dirty="0"/>
              <a:t>Zeisel et al </a:t>
            </a:r>
            <a:r>
              <a:rPr lang="en-US" sz="1400" b="1" dirty="0"/>
              <a:t>2015</a:t>
            </a:r>
            <a:r>
              <a:rPr lang="en-US" sz="1400" dirty="0"/>
              <a:t>, </a:t>
            </a:r>
            <a:r>
              <a:rPr lang="en-US" sz="1400" i="1" dirty="0"/>
              <a:t>Science</a:t>
            </a:r>
            <a:r>
              <a:rPr lang="en-US" sz="1400" dirty="0"/>
              <a:t>, 347(6226), Pgs. 1138-1141</a:t>
            </a:r>
          </a:p>
        </p:txBody>
      </p:sp>
      <p:sp>
        <p:nvSpPr>
          <p:cNvPr id="10" name="Footer Placeholder 3">
            <a:extLst>
              <a:ext uri="{FF2B5EF4-FFF2-40B4-BE49-F238E27FC236}">
                <a16:creationId xmlns:a16="http://schemas.microsoft.com/office/drawing/2014/main" id="{332EF3D2-BD67-E744-A587-E71DCEB54515}"/>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809702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0141-533B-7940-86AE-7211228B7859}"/>
              </a:ext>
            </a:extLst>
          </p:cNvPr>
          <p:cNvSpPr>
            <a:spLocks noGrp="1"/>
          </p:cNvSpPr>
          <p:nvPr>
            <p:ph type="title"/>
          </p:nvPr>
        </p:nvSpPr>
        <p:spPr/>
        <p:txBody>
          <a:bodyPr/>
          <a:lstStyle/>
          <a:p>
            <a:r>
              <a:rPr lang="en-US" sz="2000" b="1" dirty="0">
                <a:solidFill>
                  <a:srgbClr val="000000"/>
                </a:solidFill>
              </a:rPr>
              <a:t>Hierarchical Clustering (contd.)</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38E3F9-7A92-1441-964A-E52BCFBBAA32}"/>
                  </a:ext>
                </a:extLst>
              </p:cNvPr>
              <p:cNvSpPr>
                <a:spLocks noGrp="1"/>
              </p:cNvSpPr>
              <p:nvPr>
                <p:ph sz="half" idx="2"/>
              </p:nvPr>
            </p:nvSpPr>
            <p:spPr>
              <a:xfrm>
                <a:off x="367243" y="1446835"/>
                <a:ext cx="5759238" cy="4771085"/>
              </a:xfrm>
            </p:spPr>
            <p:txBody>
              <a:bodyPr/>
              <a:lstStyle/>
              <a:p>
                <a:pPr lvl="0"/>
                <a:r>
                  <a:rPr lang="en-US" sz="1800" b="1" dirty="0">
                    <a:solidFill>
                      <a:schemeClr val="accent1"/>
                    </a:solidFill>
                  </a:rPr>
                  <a:t>Mathematical formulation:</a:t>
                </a:r>
              </a:p>
              <a:p>
                <a:pPr marL="0" lvl="0" indent="0">
                  <a:buNone/>
                </a:pPr>
                <a14:m>
                  <m:oMathPara xmlns:m="http://schemas.openxmlformats.org/officeDocument/2006/math">
                    <m:oMathParaPr>
                      <m:jc m:val="left"/>
                    </m:oMathParaPr>
                    <m:oMath xmlns:m="http://schemas.openxmlformats.org/officeDocument/2006/math">
                      <m:r>
                        <a:rPr lang="en-US" b="1" i="0" smtClean="0">
                          <a:solidFill>
                            <a:schemeClr val="tx1"/>
                          </a:solidFill>
                          <a:latin typeface="Cambria Math" panose="02040503050406030204" pitchFamily="18" charset="0"/>
                        </a:rPr>
                        <m:t>𝐃𝐢𝐬𝐭𝐚𝐧𝐜𝐞</m:t>
                      </m:r>
                      <m:r>
                        <a:rPr lang="en-US" b="1" i="0" smtClean="0">
                          <a:solidFill>
                            <a:schemeClr val="tx1"/>
                          </a:solidFill>
                          <a:latin typeface="Cambria Math" panose="02040503050406030204" pitchFamily="18" charset="0"/>
                        </a:rPr>
                        <m:t> </m:t>
                      </m:r>
                      <m:r>
                        <a:rPr lang="en-US" b="1" i="0" smtClean="0">
                          <a:solidFill>
                            <a:schemeClr val="tx1"/>
                          </a:solidFill>
                          <a:latin typeface="Cambria Math" panose="02040503050406030204" pitchFamily="18" charset="0"/>
                        </a:rPr>
                        <m:t>𝐦𝐞𝐭𝐫𝐢𝐜</m:t>
                      </m:r>
                      <m:r>
                        <a:rPr lang="en-US" b="1" i="0" smtClean="0">
                          <a:solidFill>
                            <a:schemeClr val="tx1"/>
                          </a:solidFill>
                          <a:latin typeface="Cambria Math" panose="02040503050406030204" pitchFamily="18" charset="0"/>
                        </a:rPr>
                        <m:t>: </m:t>
                      </m:r>
                    </m:oMath>
                  </m:oMathPara>
                </a14:m>
                <a:endParaRPr lang="en-US" b="1"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Euclidean</m:t>
                      </m:r>
                      <m:r>
                        <a:rPr lang="en-US" sz="1800" i="0">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d</m:t>
                          </m:r>
                        </m:e>
                        <m:sub>
                          <m:r>
                            <m:rPr>
                              <m:sty m:val="p"/>
                            </m:rPr>
                            <a:rPr lang="en-US" sz="1800" i="0">
                              <a:solidFill>
                                <a:schemeClr val="tx1"/>
                              </a:solidFill>
                              <a:latin typeface="Cambria Math" panose="02040503050406030204" pitchFamily="18" charset="0"/>
                            </a:rPr>
                            <m:t>E</m:t>
                          </m:r>
                        </m:sub>
                      </m:sSub>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m:t>
                      </m:r>
                      <m:rad>
                        <m:radPr>
                          <m:degHide m:val="on"/>
                          <m:ctrlPr>
                            <a:rPr lang="en-US" sz="1800" i="1">
                              <a:solidFill>
                                <a:schemeClr val="tx1"/>
                              </a:solidFill>
                              <a:latin typeface="Cambria Math" panose="02040503050406030204" pitchFamily="18" charset="0"/>
                            </a:rPr>
                          </m:ctrlPr>
                        </m:radPr>
                        <m:deg/>
                        <m:e>
                          <m:nary>
                            <m:naryPr>
                              <m:chr m:val="∑"/>
                              <m:limLoc m:val="undOvr"/>
                              <m:ctrlPr>
                                <a:rPr lang="en-US" sz="1800" i="1">
                                  <a:solidFill>
                                    <a:schemeClr val="tx1"/>
                                  </a:solidFill>
                                  <a:latin typeface="Cambria Math" panose="02040503050406030204" pitchFamily="18" charset="0"/>
                                </a:rPr>
                              </m:ctrlPr>
                            </m:naryPr>
                            <m:sub>
                              <m:r>
                                <m:rPr>
                                  <m:sty m:val="p"/>
                                </m:rPr>
                                <a:rPr lang="en-US" sz="1800" i="0">
                                  <a:solidFill>
                                    <a:schemeClr val="tx1"/>
                                  </a:solidFill>
                                  <a:latin typeface="Cambria Math" panose="02040503050406030204" pitchFamily="18" charset="0"/>
                                </a:rPr>
                                <m:t>i</m:t>
                              </m:r>
                              <m:r>
                                <a:rPr lang="en-US" sz="1800" i="0">
                                  <a:solidFill>
                                    <a:schemeClr val="tx1"/>
                                  </a:solidFill>
                                  <a:latin typeface="Cambria Math" panose="02040503050406030204" pitchFamily="18" charset="0"/>
                                </a:rPr>
                                <m:t>=1</m:t>
                              </m:r>
                            </m:sub>
                            <m:sup>
                              <m:r>
                                <m:rPr>
                                  <m:sty m:val="p"/>
                                </m:rPr>
                                <a:rPr lang="en-US" sz="1800" i="0">
                                  <a:solidFill>
                                    <a:schemeClr val="tx1"/>
                                  </a:solidFill>
                                  <a:latin typeface="Cambria Math" panose="02040503050406030204" pitchFamily="18" charset="0"/>
                                </a:rPr>
                                <m:t>N</m:t>
                              </m:r>
                            </m:sup>
                            <m:e>
                              <m:sSup>
                                <m:sSupPr>
                                  <m:ctrlPr>
                                    <a:rPr lang="en-US" sz="1800" i="1">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a</m:t>
                                          </m:r>
                                        </m:e>
                                        <m:sub>
                                          <m:r>
                                            <m:rPr>
                                              <m:sty m:val="p"/>
                                            </m:rPr>
                                            <a:rPr lang="en-US" sz="1800" i="0">
                                              <a:solidFill>
                                                <a:schemeClr val="tx1"/>
                                              </a:solidFill>
                                              <a:latin typeface="Cambria Math" panose="02040503050406030204" pitchFamily="18" charset="0"/>
                                            </a:rPr>
                                            <m:t>i</m:t>
                                          </m:r>
                                        </m:sub>
                                      </m:sSub>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b</m:t>
                                          </m:r>
                                        </m:e>
                                        <m:sub>
                                          <m:r>
                                            <m:rPr>
                                              <m:sty m:val="p"/>
                                            </m:rPr>
                                            <a:rPr lang="en-US" sz="1800" i="0">
                                              <a:solidFill>
                                                <a:schemeClr val="tx1"/>
                                              </a:solidFill>
                                              <a:latin typeface="Cambria Math" panose="02040503050406030204" pitchFamily="18" charset="0"/>
                                            </a:rPr>
                                            <m:t>i</m:t>
                                          </m:r>
                                        </m:sub>
                                      </m:sSub>
                                    </m:e>
                                  </m:d>
                                </m:e>
                                <m:sup>
                                  <m:r>
                                    <a:rPr lang="en-US" sz="1800" i="0">
                                      <a:solidFill>
                                        <a:schemeClr val="tx1"/>
                                      </a:solidFill>
                                      <a:latin typeface="Cambria Math" panose="02040503050406030204" pitchFamily="18" charset="0"/>
                                    </a:rPr>
                                    <m:t>2</m:t>
                                  </m:r>
                                </m:sup>
                              </m:sSup>
                            </m:e>
                          </m:nary>
                        </m:e>
                      </m:rad>
                    </m:oMath>
                  </m:oMathPara>
                </a14:m>
                <a:endParaRPr lang="en-US" sz="1800" dirty="0">
                  <a:solidFill>
                    <a:schemeClr val="tx1"/>
                  </a:solidFill>
                </a:endParaRPr>
              </a:p>
              <a:p>
                <a:pPr marL="0" indent="0" fontAlgn="base">
                  <a:buNone/>
                </a:pPr>
                <a:endParaRPr lang="en-US" sz="1800"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Manhattan</m:t>
                      </m:r>
                      <m:r>
                        <a:rPr lang="en-US" sz="1800" i="0">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d</m:t>
                          </m:r>
                        </m:e>
                        <m:sub>
                          <m:r>
                            <m:rPr>
                              <m:sty m:val="p"/>
                            </m:rPr>
                            <a:rPr lang="en-US" sz="1800" i="0">
                              <a:solidFill>
                                <a:schemeClr val="tx1"/>
                              </a:solidFill>
                              <a:latin typeface="Cambria Math" panose="02040503050406030204" pitchFamily="18" charset="0"/>
                            </a:rPr>
                            <m:t>M</m:t>
                          </m:r>
                        </m:sub>
                      </m:sSub>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m:t>
                      </m:r>
                      <m:nary>
                        <m:naryPr>
                          <m:chr m:val="∑"/>
                          <m:limLoc m:val="undOvr"/>
                          <m:ctrlPr>
                            <a:rPr lang="en-US" sz="1800" i="1">
                              <a:solidFill>
                                <a:schemeClr val="tx1"/>
                              </a:solidFill>
                              <a:latin typeface="Cambria Math" panose="02040503050406030204" pitchFamily="18" charset="0"/>
                            </a:rPr>
                          </m:ctrlPr>
                        </m:naryPr>
                        <m:sub>
                          <m:r>
                            <m:rPr>
                              <m:sty m:val="p"/>
                            </m:rPr>
                            <a:rPr lang="en-US" sz="1800" i="0">
                              <a:solidFill>
                                <a:schemeClr val="tx1"/>
                              </a:solidFill>
                              <a:latin typeface="Cambria Math" panose="02040503050406030204" pitchFamily="18" charset="0"/>
                            </a:rPr>
                            <m:t>i</m:t>
                          </m:r>
                          <m:r>
                            <a:rPr lang="en-US" sz="1800" i="0">
                              <a:solidFill>
                                <a:schemeClr val="tx1"/>
                              </a:solidFill>
                              <a:latin typeface="Cambria Math" panose="02040503050406030204" pitchFamily="18" charset="0"/>
                            </a:rPr>
                            <m:t>=1</m:t>
                          </m:r>
                        </m:sub>
                        <m:sup>
                          <m:r>
                            <m:rPr>
                              <m:sty m:val="p"/>
                            </m:rPr>
                            <a:rPr lang="en-US" sz="1800" i="0">
                              <a:solidFill>
                                <a:schemeClr val="tx1"/>
                              </a:solidFill>
                              <a:latin typeface="Cambria Math" panose="02040503050406030204" pitchFamily="18" charset="0"/>
                            </a:rPr>
                            <m:t>N</m:t>
                          </m:r>
                        </m:sup>
                        <m:e>
                          <m:d>
                            <m:dPr>
                              <m:begChr m:val="|"/>
                              <m:endChr m:val="|"/>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a</m:t>
                                  </m:r>
                                </m:e>
                                <m:sub>
                                  <m:r>
                                    <m:rPr>
                                      <m:sty m:val="p"/>
                                    </m:rPr>
                                    <a:rPr lang="en-US" sz="1800" i="0">
                                      <a:solidFill>
                                        <a:schemeClr val="tx1"/>
                                      </a:solidFill>
                                      <a:latin typeface="Cambria Math" panose="02040503050406030204" pitchFamily="18" charset="0"/>
                                    </a:rPr>
                                    <m:t>i</m:t>
                                  </m:r>
                                </m:sub>
                              </m:sSub>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b</m:t>
                                  </m:r>
                                </m:e>
                                <m:sub>
                                  <m:r>
                                    <m:rPr>
                                      <m:sty m:val="p"/>
                                    </m:rPr>
                                    <a:rPr lang="en-US" sz="1800" i="0">
                                      <a:solidFill>
                                        <a:schemeClr val="tx1"/>
                                      </a:solidFill>
                                      <a:latin typeface="Cambria Math" panose="02040503050406030204" pitchFamily="18" charset="0"/>
                                    </a:rPr>
                                    <m:t>i</m:t>
                                  </m:r>
                                </m:sub>
                              </m:sSub>
                            </m:e>
                          </m:d>
                        </m:e>
                      </m:nary>
                    </m:oMath>
                  </m:oMathPara>
                </a14:m>
                <a:endParaRPr lang="en-US" sz="1800" dirty="0">
                  <a:solidFill>
                    <a:schemeClr val="tx1"/>
                  </a:solidFill>
                </a:endParaRPr>
              </a:p>
              <a:p>
                <a:pPr marL="0" indent="0" fontAlgn="base">
                  <a:buNone/>
                </a:pPr>
                <a:endParaRPr lang="en-US" sz="1800"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Correlation</m:t>
                      </m:r>
                      <m:r>
                        <a:rPr lang="en-US" sz="1800" i="0">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d</m:t>
                          </m:r>
                        </m:e>
                        <m:sub>
                          <m:r>
                            <m:rPr>
                              <m:sty m:val="p"/>
                            </m:rPr>
                            <a:rPr lang="en-US" sz="1800" i="0">
                              <a:solidFill>
                                <a:schemeClr val="tx1"/>
                              </a:solidFill>
                              <a:latin typeface="Cambria Math" panose="02040503050406030204" pitchFamily="18" charset="0"/>
                            </a:rPr>
                            <m:t>Corr</m:t>
                          </m:r>
                        </m:sub>
                      </m:sSub>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  </m:t>
                      </m:r>
                      <m:f>
                        <m:fPr>
                          <m:ctrlPr>
                            <a:rPr lang="en-US" sz="1800" i="1">
                              <a:solidFill>
                                <a:schemeClr val="tx1"/>
                              </a:solidFill>
                              <a:latin typeface="Cambria Math" panose="02040503050406030204" pitchFamily="18" charset="0"/>
                            </a:rPr>
                          </m:ctrlPr>
                        </m:fPr>
                        <m:num>
                          <m:nary>
                            <m:naryPr>
                              <m:chr m:val="∑"/>
                              <m:limLoc m:val="undOvr"/>
                              <m:ctrlPr>
                                <a:rPr lang="en-US" sz="1800" i="1">
                                  <a:solidFill>
                                    <a:schemeClr val="tx1"/>
                                  </a:solidFill>
                                  <a:latin typeface="Cambria Math" panose="02040503050406030204" pitchFamily="18" charset="0"/>
                                </a:rPr>
                              </m:ctrlPr>
                            </m:naryPr>
                            <m:sub>
                              <m:r>
                                <m:rPr>
                                  <m:sty m:val="p"/>
                                </m:rPr>
                                <a:rPr lang="en-US" sz="1800" i="0">
                                  <a:solidFill>
                                    <a:schemeClr val="tx1"/>
                                  </a:solidFill>
                                  <a:latin typeface="Cambria Math" panose="02040503050406030204" pitchFamily="18" charset="0"/>
                                </a:rPr>
                                <m:t>i</m:t>
                              </m:r>
                              <m:r>
                                <a:rPr lang="en-US" sz="1800" i="0">
                                  <a:solidFill>
                                    <a:schemeClr val="tx1"/>
                                  </a:solidFill>
                                  <a:latin typeface="Cambria Math" panose="02040503050406030204" pitchFamily="18" charset="0"/>
                                </a:rPr>
                                <m:t>=1</m:t>
                              </m:r>
                            </m:sub>
                            <m:sup>
                              <m:r>
                                <m:rPr>
                                  <m:sty m:val="p"/>
                                </m:rPr>
                                <a:rPr lang="en-US" sz="1800" i="0">
                                  <a:solidFill>
                                    <a:schemeClr val="tx1"/>
                                  </a:solidFill>
                                  <a:latin typeface="Cambria Math" panose="02040503050406030204" pitchFamily="18" charset="0"/>
                                </a:rPr>
                                <m:t>N</m:t>
                              </m:r>
                            </m:sup>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a</m:t>
                                      </m:r>
                                    </m:e>
                                    <m:sub>
                                      <m:r>
                                        <m:rPr>
                                          <m:sty m:val="p"/>
                                        </m:rPr>
                                        <a:rPr lang="en-US" sz="1800" i="0">
                                          <a:solidFill>
                                            <a:schemeClr val="tx1"/>
                                          </a:solidFill>
                                          <a:latin typeface="Cambria Math" panose="02040503050406030204" pitchFamily="18" charset="0"/>
                                        </a:rPr>
                                        <m:t>i</m:t>
                                      </m:r>
                                    </m:sub>
                                  </m:sSub>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e>
                              </m:d>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b</m:t>
                                      </m:r>
                                    </m:e>
                                    <m:sub>
                                      <m:r>
                                        <m:rPr>
                                          <m:sty m:val="p"/>
                                        </m:rPr>
                                        <a:rPr lang="en-US" sz="1800" i="0">
                                          <a:solidFill>
                                            <a:schemeClr val="tx1"/>
                                          </a:solidFill>
                                          <a:latin typeface="Cambria Math" panose="02040503050406030204" pitchFamily="18" charset="0"/>
                                        </a:rPr>
                                        <m:t>i</m:t>
                                      </m:r>
                                    </m:sub>
                                  </m:sSub>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e>
                          </m:nary>
                        </m:num>
                        <m:den>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σ</m:t>
                              </m:r>
                            </m:e>
                            <m:sub>
                              <m:r>
                                <m:rPr>
                                  <m:sty m:val="p"/>
                                </m:rPr>
                                <a:rPr lang="en-US" sz="1800" i="0">
                                  <a:solidFill>
                                    <a:schemeClr val="tx1"/>
                                  </a:solidFill>
                                  <a:latin typeface="Cambria Math" panose="02040503050406030204" pitchFamily="18" charset="0"/>
                                </a:rPr>
                                <m:t>a</m:t>
                              </m:r>
                            </m:sub>
                          </m:sSub>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σ</m:t>
                              </m:r>
                            </m:e>
                            <m:sub>
                              <m:r>
                                <m:rPr>
                                  <m:sty m:val="p"/>
                                </m:rPr>
                                <a:rPr lang="en-US" sz="1800" i="0">
                                  <a:solidFill>
                                    <a:schemeClr val="tx1"/>
                                  </a:solidFill>
                                  <a:latin typeface="Cambria Math" panose="02040503050406030204" pitchFamily="18" charset="0"/>
                                </a:rPr>
                                <m:t>b</m:t>
                              </m:r>
                            </m:sub>
                          </m:sSub>
                        </m:den>
                      </m:f>
                    </m:oMath>
                  </m:oMathPara>
                </a14:m>
                <a:endParaRPr lang="en-US" sz="1800" dirty="0">
                  <a:solidFill>
                    <a:schemeClr val="tx1"/>
                  </a:solidFill>
                </a:endParaRPr>
              </a:p>
              <a:p>
                <a:pPr marL="0" indent="0" fontAlgn="base">
                  <a:buNone/>
                </a:pPr>
                <a:endParaRPr lang="en-US" sz="1800"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Cosine</m:t>
                      </m:r>
                      <m:r>
                        <a:rPr lang="en-US" sz="1800" i="0">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d</m:t>
                          </m:r>
                        </m:e>
                        <m:sub>
                          <m:r>
                            <m:rPr>
                              <m:sty m:val="p"/>
                            </m:rPr>
                            <a:rPr lang="en-US" sz="1800" i="0">
                              <a:solidFill>
                                <a:schemeClr val="tx1"/>
                              </a:solidFill>
                              <a:latin typeface="Cambria Math" panose="02040503050406030204" pitchFamily="18" charset="0"/>
                            </a:rPr>
                            <m:t>Cos</m:t>
                          </m:r>
                        </m:sub>
                      </m:sSub>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  </m:t>
                      </m:r>
                      <m:f>
                        <m:fPr>
                          <m:ctrlPr>
                            <a:rPr lang="en-US" sz="1800" i="1">
                              <a:solidFill>
                                <a:schemeClr val="tx1"/>
                              </a:solidFill>
                              <a:latin typeface="Cambria Math" panose="02040503050406030204" pitchFamily="18" charset="0"/>
                            </a:rPr>
                          </m:ctrlPr>
                        </m:fPr>
                        <m:num>
                          <m:nary>
                            <m:naryPr>
                              <m:chr m:val="∑"/>
                              <m:limLoc m:val="undOvr"/>
                              <m:ctrlPr>
                                <a:rPr lang="en-US" sz="1800" i="1">
                                  <a:solidFill>
                                    <a:schemeClr val="tx1"/>
                                  </a:solidFill>
                                  <a:latin typeface="Cambria Math" panose="02040503050406030204" pitchFamily="18" charset="0"/>
                                </a:rPr>
                              </m:ctrlPr>
                            </m:naryPr>
                            <m:sub>
                              <m:r>
                                <m:rPr>
                                  <m:sty m:val="p"/>
                                </m:rPr>
                                <a:rPr lang="en-US" sz="1800" i="0">
                                  <a:solidFill>
                                    <a:schemeClr val="tx1"/>
                                  </a:solidFill>
                                  <a:latin typeface="Cambria Math" panose="02040503050406030204" pitchFamily="18" charset="0"/>
                                </a:rPr>
                                <m:t>i</m:t>
                              </m:r>
                              <m:r>
                                <a:rPr lang="en-US" sz="1800" i="0">
                                  <a:solidFill>
                                    <a:schemeClr val="tx1"/>
                                  </a:solidFill>
                                  <a:latin typeface="Cambria Math" panose="02040503050406030204" pitchFamily="18" charset="0"/>
                                </a:rPr>
                                <m:t>=1</m:t>
                              </m:r>
                            </m:sub>
                            <m:sup>
                              <m:r>
                                <m:rPr>
                                  <m:sty m:val="p"/>
                                </m:rPr>
                                <a:rPr lang="en-US" sz="1800" i="0">
                                  <a:solidFill>
                                    <a:schemeClr val="tx1"/>
                                  </a:solidFill>
                                  <a:latin typeface="Cambria Math" panose="02040503050406030204" pitchFamily="18" charset="0"/>
                                </a:rPr>
                                <m:t>N</m:t>
                              </m:r>
                            </m:sup>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a</m:t>
                                  </m:r>
                                </m:e>
                                <m:sub>
                                  <m:r>
                                    <m:rPr>
                                      <m:sty m:val="p"/>
                                    </m:rPr>
                                    <a:rPr lang="en-US" sz="1800" i="0">
                                      <a:solidFill>
                                        <a:schemeClr val="tx1"/>
                                      </a:solidFill>
                                      <a:latin typeface="Cambria Math" panose="02040503050406030204" pitchFamily="18" charset="0"/>
                                    </a:rPr>
                                    <m:t>i</m:t>
                                  </m:r>
                                </m:sub>
                              </m:sSub>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b</m:t>
                                  </m:r>
                                </m:e>
                                <m:sub>
                                  <m:r>
                                    <m:rPr>
                                      <m:sty m:val="p"/>
                                    </m:rPr>
                                    <a:rPr lang="en-US" sz="1800" i="0">
                                      <a:solidFill>
                                        <a:schemeClr val="tx1"/>
                                      </a:solidFill>
                                      <a:latin typeface="Cambria Math" panose="02040503050406030204" pitchFamily="18" charset="0"/>
                                    </a:rPr>
                                    <m:t>i</m:t>
                                  </m:r>
                                </m:sub>
                              </m:sSub>
                            </m:e>
                          </m:nary>
                        </m:num>
                        <m:den>
                          <m:rad>
                            <m:radPr>
                              <m:degHide m:val="on"/>
                              <m:ctrlPr>
                                <a:rPr lang="en-US" sz="1800" i="1">
                                  <a:solidFill>
                                    <a:schemeClr val="tx1"/>
                                  </a:solidFill>
                                  <a:latin typeface="Cambria Math" panose="02040503050406030204" pitchFamily="18" charset="0"/>
                                </a:rPr>
                              </m:ctrlPr>
                            </m:radPr>
                            <m:deg/>
                            <m:e>
                              <m:nary>
                                <m:naryPr>
                                  <m:chr m:val="∑"/>
                                  <m:limLoc m:val="undOvr"/>
                                  <m:ctrlPr>
                                    <a:rPr lang="en-US" sz="1800" i="1">
                                      <a:solidFill>
                                        <a:schemeClr val="tx1"/>
                                      </a:solidFill>
                                      <a:latin typeface="Cambria Math" panose="02040503050406030204" pitchFamily="18" charset="0"/>
                                    </a:rPr>
                                  </m:ctrlPr>
                                </m:naryPr>
                                <m:sub>
                                  <m:r>
                                    <m:rPr>
                                      <m:sty m:val="p"/>
                                    </m:rPr>
                                    <a:rPr lang="en-US" sz="1800" i="0">
                                      <a:solidFill>
                                        <a:schemeClr val="tx1"/>
                                      </a:solidFill>
                                      <a:latin typeface="Cambria Math" panose="02040503050406030204" pitchFamily="18" charset="0"/>
                                    </a:rPr>
                                    <m:t>i</m:t>
                                  </m:r>
                                  <m:r>
                                    <a:rPr lang="en-US" sz="1800" i="0">
                                      <a:solidFill>
                                        <a:schemeClr val="tx1"/>
                                      </a:solidFill>
                                      <a:latin typeface="Cambria Math" panose="02040503050406030204" pitchFamily="18" charset="0"/>
                                    </a:rPr>
                                    <m:t>=1</m:t>
                                  </m:r>
                                </m:sub>
                                <m:sup>
                                  <m:r>
                                    <m:rPr>
                                      <m:sty m:val="p"/>
                                    </m:rPr>
                                    <a:rPr lang="en-US" sz="1800" i="0">
                                      <a:solidFill>
                                        <a:schemeClr val="tx1"/>
                                      </a:solidFill>
                                      <a:latin typeface="Cambria Math" panose="02040503050406030204" pitchFamily="18" charset="0"/>
                                    </a:rPr>
                                    <m:t>N</m:t>
                                  </m:r>
                                </m:sup>
                                <m:e>
                                  <m:sSup>
                                    <m:sSupPr>
                                      <m:ctrlPr>
                                        <a:rPr lang="en-US" sz="1800" i="1">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a</m:t>
                                              </m:r>
                                            </m:e>
                                            <m:sub>
                                              <m:r>
                                                <m:rPr>
                                                  <m:sty m:val="p"/>
                                                </m:rPr>
                                                <a:rPr lang="en-US" sz="1800" i="0">
                                                  <a:solidFill>
                                                    <a:schemeClr val="tx1"/>
                                                  </a:solidFill>
                                                  <a:latin typeface="Cambria Math" panose="02040503050406030204" pitchFamily="18" charset="0"/>
                                                </a:rPr>
                                                <m:t>i</m:t>
                                              </m:r>
                                            </m:sub>
                                          </m:sSub>
                                        </m:e>
                                      </m:d>
                                    </m:e>
                                    <m:sup>
                                      <m:r>
                                        <a:rPr lang="en-US" sz="1800" i="0">
                                          <a:solidFill>
                                            <a:schemeClr val="tx1"/>
                                          </a:solidFill>
                                          <a:latin typeface="Cambria Math" panose="02040503050406030204" pitchFamily="18" charset="0"/>
                                        </a:rPr>
                                        <m:t>2</m:t>
                                      </m:r>
                                    </m:sup>
                                  </m:sSup>
                                </m:e>
                              </m:nary>
                            </m:e>
                          </m:rad>
                          <m:rad>
                            <m:radPr>
                              <m:degHide m:val="on"/>
                              <m:ctrlPr>
                                <a:rPr lang="en-US" sz="1800" i="1">
                                  <a:solidFill>
                                    <a:schemeClr val="tx1"/>
                                  </a:solidFill>
                                  <a:latin typeface="Cambria Math" panose="02040503050406030204" pitchFamily="18" charset="0"/>
                                </a:rPr>
                              </m:ctrlPr>
                            </m:radPr>
                            <m:deg/>
                            <m:e>
                              <m:nary>
                                <m:naryPr>
                                  <m:chr m:val="∑"/>
                                  <m:limLoc m:val="undOvr"/>
                                  <m:ctrlPr>
                                    <a:rPr lang="en-US" sz="1800" i="1">
                                      <a:solidFill>
                                        <a:schemeClr val="tx1"/>
                                      </a:solidFill>
                                      <a:latin typeface="Cambria Math" panose="02040503050406030204" pitchFamily="18" charset="0"/>
                                    </a:rPr>
                                  </m:ctrlPr>
                                </m:naryPr>
                                <m:sub>
                                  <m:r>
                                    <m:rPr>
                                      <m:sty m:val="p"/>
                                    </m:rPr>
                                    <a:rPr lang="en-US" sz="1800" i="0">
                                      <a:solidFill>
                                        <a:schemeClr val="tx1"/>
                                      </a:solidFill>
                                      <a:latin typeface="Cambria Math" panose="02040503050406030204" pitchFamily="18" charset="0"/>
                                    </a:rPr>
                                    <m:t>i</m:t>
                                  </m:r>
                                  <m:r>
                                    <a:rPr lang="en-US" sz="1800" i="0">
                                      <a:solidFill>
                                        <a:schemeClr val="tx1"/>
                                      </a:solidFill>
                                      <a:latin typeface="Cambria Math" panose="02040503050406030204" pitchFamily="18" charset="0"/>
                                    </a:rPr>
                                    <m:t>=1</m:t>
                                  </m:r>
                                </m:sub>
                                <m:sup>
                                  <m:r>
                                    <m:rPr>
                                      <m:sty m:val="p"/>
                                    </m:rPr>
                                    <a:rPr lang="en-US" sz="1800" i="0">
                                      <a:solidFill>
                                        <a:schemeClr val="tx1"/>
                                      </a:solidFill>
                                      <a:latin typeface="Cambria Math" panose="02040503050406030204" pitchFamily="18" charset="0"/>
                                    </a:rPr>
                                    <m:t>N</m:t>
                                  </m:r>
                                </m:sup>
                                <m:e>
                                  <m:sSup>
                                    <m:sSupPr>
                                      <m:ctrlPr>
                                        <a:rPr lang="en-US" sz="1800" i="1">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rPr>
                                                <m:t>b</m:t>
                                              </m:r>
                                            </m:e>
                                            <m:sub>
                                              <m:r>
                                                <m:rPr>
                                                  <m:sty m:val="p"/>
                                                </m:rPr>
                                                <a:rPr lang="en-US" sz="1800" i="0">
                                                  <a:solidFill>
                                                    <a:schemeClr val="tx1"/>
                                                  </a:solidFill>
                                                  <a:latin typeface="Cambria Math" panose="02040503050406030204" pitchFamily="18" charset="0"/>
                                                </a:rPr>
                                                <m:t>i</m:t>
                                              </m:r>
                                            </m:sub>
                                          </m:sSub>
                                        </m:e>
                                      </m:d>
                                    </m:e>
                                    <m:sup>
                                      <m:r>
                                        <a:rPr lang="en-US" sz="1800" i="0">
                                          <a:solidFill>
                                            <a:schemeClr val="tx1"/>
                                          </a:solidFill>
                                          <a:latin typeface="Cambria Math" panose="02040503050406030204" pitchFamily="18" charset="0"/>
                                        </a:rPr>
                                        <m:t>2</m:t>
                                      </m:r>
                                    </m:sup>
                                  </m:sSup>
                                </m:e>
                              </m:nary>
                            </m:e>
                          </m:rad>
                        </m:den>
                      </m:f>
                    </m:oMath>
                  </m:oMathPara>
                </a14:m>
                <a:endParaRPr lang="en-US" sz="1800" dirty="0"/>
              </a:p>
              <a:p>
                <a:pPr marL="0" lvl="0" indent="0">
                  <a:buNone/>
                </a:pPr>
                <a:endParaRPr lang="en-US" dirty="0"/>
              </a:p>
              <a:p>
                <a:pPr marL="0" lvl="0" indent="0">
                  <a:buNone/>
                </a:pPr>
                <a:endParaRPr lang="en-US" sz="1800" dirty="0">
                  <a:solidFill>
                    <a:srgbClr val="000000"/>
                  </a:solidFill>
                </a:endParaRPr>
              </a:p>
            </p:txBody>
          </p:sp>
        </mc:Choice>
        <mc:Fallback xmlns="">
          <p:sp>
            <p:nvSpPr>
              <p:cNvPr id="4" name="Content Placeholder 3">
                <a:extLst>
                  <a:ext uri="{FF2B5EF4-FFF2-40B4-BE49-F238E27FC236}">
                    <a16:creationId xmlns:a16="http://schemas.microsoft.com/office/drawing/2014/main" id="{6B38E3F9-7A92-1441-964A-E52BCFBBAA32}"/>
                  </a:ext>
                </a:extLst>
              </p:cNvPr>
              <p:cNvSpPr>
                <a:spLocks noGrp="1" noRot="1" noChangeAspect="1" noMove="1" noResize="1" noEditPoints="1" noAdjustHandles="1" noChangeArrowheads="1" noChangeShapeType="1" noTextEdit="1"/>
              </p:cNvSpPr>
              <p:nvPr>
                <p:ph sz="half" idx="2"/>
              </p:nvPr>
            </p:nvSpPr>
            <p:spPr>
              <a:xfrm>
                <a:off x="367243" y="1446835"/>
                <a:ext cx="5759238" cy="4771085"/>
              </a:xfrm>
              <a:blipFill>
                <a:blip r:embed="rId2"/>
                <a:stretch>
                  <a:fillRect l="-661" t="-4509" b="-9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EC7CC7C-0655-0F42-88DC-9B1E7803327F}"/>
              </a:ext>
            </a:extLst>
          </p:cNvPr>
          <p:cNvSpPr>
            <a:spLocks noGrp="1"/>
          </p:cNvSpPr>
          <p:nvPr>
            <p:ph type="sldNum" sz="quarter" idx="12"/>
          </p:nvPr>
        </p:nvSpPr>
        <p:spPr/>
        <p:txBody>
          <a:bodyPr/>
          <a:lstStyle/>
          <a:p>
            <a:fld id="{F55E13C6-A4BF-A842-9635-B1271B30A9E0}" type="slidenum">
              <a:rPr lang="en-US" smtClean="0"/>
              <a:pPr/>
              <a:t>27</a:t>
            </a:fld>
            <a:endParaRPr lang="en-US" dirty="0"/>
          </a:p>
        </p:txBody>
      </p:sp>
      <p:pic>
        <p:nvPicPr>
          <p:cNvPr id="7" name="Picture 6">
            <a:extLst>
              <a:ext uri="{FF2B5EF4-FFF2-40B4-BE49-F238E27FC236}">
                <a16:creationId xmlns:a16="http://schemas.microsoft.com/office/drawing/2014/main" id="{BE9D22FE-7884-3B48-8E98-CDC0A3E61847}"/>
              </a:ext>
            </a:extLst>
          </p:cNvPr>
          <p:cNvPicPr>
            <a:picLocks noChangeAspect="1"/>
          </p:cNvPicPr>
          <p:nvPr/>
        </p:nvPicPr>
        <p:blipFill>
          <a:blip r:embed="rId3"/>
          <a:stretch>
            <a:fillRect/>
          </a:stretch>
        </p:blipFill>
        <p:spPr>
          <a:xfrm>
            <a:off x="6546850" y="2367280"/>
            <a:ext cx="2108200" cy="2489200"/>
          </a:xfrm>
          <a:prstGeom prst="rect">
            <a:avLst/>
          </a:prstGeom>
        </p:spPr>
      </p:pic>
      <p:sp>
        <p:nvSpPr>
          <p:cNvPr id="8" name="Footer Placeholder 3">
            <a:extLst>
              <a:ext uri="{FF2B5EF4-FFF2-40B4-BE49-F238E27FC236}">
                <a16:creationId xmlns:a16="http://schemas.microsoft.com/office/drawing/2014/main" id="{576A1645-0CBA-1A4C-82E4-99E588B2B38D}"/>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663795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C14F-CA4C-9342-B66B-7C77117407B3}"/>
              </a:ext>
            </a:extLst>
          </p:cNvPr>
          <p:cNvSpPr>
            <a:spLocks noGrp="1"/>
          </p:cNvSpPr>
          <p:nvPr>
            <p:ph type="title"/>
          </p:nvPr>
        </p:nvSpPr>
        <p:spPr/>
        <p:txBody>
          <a:bodyPr/>
          <a:lstStyle/>
          <a:p>
            <a:r>
              <a:rPr lang="en-US" sz="2000" b="1" dirty="0">
                <a:solidFill>
                  <a:srgbClr val="000000"/>
                </a:solidFill>
              </a:rPr>
              <a:t>Hierarchical Clustering (contd.)</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DF60B4-AF66-C64E-9C32-380DD1AA1B6C}"/>
                  </a:ext>
                </a:extLst>
              </p:cNvPr>
              <p:cNvSpPr>
                <a:spLocks noGrp="1"/>
              </p:cNvSpPr>
              <p:nvPr>
                <p:ph sz="half" idx="2"/>
              </p:nvPr>
            </p:nvSpPr>
            <p:spPr>
              <a:xfrm>
                <a:off x="386861" y="1428750"/>
                <a:ext cx="5545310" cy="4572000"/>
              </a:xfrm>
            </p:spPr>
            <p:txBody>
              <a:bodyPr/>
              <a:lstStyle/>
              <a:p>
                <a:pPr fontAlgn="base"/>
                <a14:m>
                  <m:oMath xmlns:m="http://schemas.openxmlformats.org/officeDocument/2006/math">
                    <m:r>
                      <a:rPr lang="en-US" sz="1800" b="1" i="0" smtClean="0">
                        <a:solidFill>
                          <a:schemeClr val="accent1"/>
                        </a:solidFill>
                        <a:latin typeface="Cambria Math" panose="02040503050406030204" pitchFamily="18" charset="0"/>
                      </a:rPr>
                      <m:t>𝐋𝐢𝐧𝐤𝐚𝐠𝐞</m:t>
                    </m:r>
                    <m:r>
                      <a:rPr lang="en-US" sz="1800" b="1" i="0" smtClean="0">
                        <a:solidFill>
                          <a:schemeClr val="accent1"/>
                        </a:solidFill>
                        <a:latin typeface="Cambria Math" panose="02040503050406030204" pitchFamily="18" charset="0"/>
                      </a:rPr>
                      <m:t> </m:t>
                    </m:r>
                    <m:r>
                      <a:rPr lang="en-US" sz="1800" b="1" i="0" smtClean="0">
                        <a:solidFill>
                          <a:schemeClr val="accent1"/>
                        </a:solidFill>
                        <a:latin typeface="Cambria Math" panose="02040503050406030204" pitchFamily="18" charset="0"/>
                      </a:rPr>
                      <m:t>𝐦𝐞𝐭𝐫𝐢𝐜</m:t>
                    </m:r>
                    <m:r>
                      <a:rPr lang="en-US" sz="1800" b="1" i="0" smtClean="0">
                        <a:solidFill>
                          <a:schemeClr val="accent1"/>
                        </a:solidFill>
                        <a:latin typeface="Cambria Math" panose="02040503050406030204" pitchFamily="18" charset="0"/>
                      </a:rPr>
                      <m:t>:</m:t>
                    </m:r>
                  </m:oMath>
                </a14:m>
                <a:endParaRPr lang="en-US" sz="1800" b="1" i="0" dirty="0">
                  <a:solidFill>
                    <a:schemeClr val="accent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Metric</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to</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calculate</m:t>
                      </m:r>
                      <m:r>
                        <a:rPr lang="en-US" sz="1800" b="0" i="0"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𝑑𝑖𝑠𝑡𝑎𝑛𝑐𝑒</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betwee</m:t>
                      </m:r>
                      <m:r>
                        <m:rPr>
                          <m:sty m:val="p"/>
                        </m:rPr>
                        <a:rPr lang="en-US" sz="1800" b="0" i="1" smtClean="0">
                          <a:solidFill>
                            <a:schemeClr val="tx1"/>
                          </a:solidFill>
                          <a:latin typeface="Cambria Math" panose="02040503050406030204" pitchFamily="18" charset="0"/>
                        </a:rPr>
                        <m:t>n</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clusters</m:t>
                      </m:r>
                    </m:oMath>
                  </m:oMathPara>
                </a14:m>
                <a:endParaRPr lang="en-US" sz="1800" b="0" dirty="0">
                  <a:solidFill>
                    <a:schemeClr val="tx1"/>
                  </a:solidFill>
                </a:endParaRPr>
              </a:p>
              <a:p>
                <a:pPr marL="0" indent="0" fontAlgn="base">
                  <a:buNone/>
                </a:pPr>
                <a:endParaRPr lang="en-US" sz="1800"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Maximum</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or</m:t>
                      </m:r>
                      <m:r>
                        <a:rPr lang="en-US" sz="1800" b="0" i="0" smtClean="0">
                          <a:solidFill>
                            <a:schemeClr val="tx1"/>
                          </a:solidFill>
                          <a:latin typeface="Cambria Math" panose="02040503050406030204" pitchFamily="18" charset="0"/>
                        </a:rPr>
                        <m:t> </m:t>
                      </m:r>
                      <m:r>
                        <a:rPr lang="en-US" sz="1800" b="1" i="0" smtClean="0">
                          <a:solidFill>
                            <a:schemeClr val="tx1"/>
                          </a:solidFill>
                          <a:latin typeface="Cambria Math" panose="02040503050406030204" pitchFamily="18" charset="0"/>
                        </a:rPr>
                        <m:t>𝐜𝐨𝐦𝐩𝐥𝐞𝐭𝐞</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linkage</m:t>
                      </m:r>
                      <m:r>
                        <a:rPr lang="en-US" sz="1800" i="0">
                          <a:solidFill>
                            <a:schemeClr val="tx1"/>
                          </a:solidFill>
                          <a:latin typeface="Cambria Math" panose="02040503050406030204" pitchFamily="18" charset="0"/>
                        </a:rPr>
                        <m:t> </m:t>
                      </m:r>
                      <m:r>
                        <m:rPr>
                          <m:sty m:val="p"/>
                        </m:rPr>
                        <a:rPr lang="en-US" sz="1800" i="0">
                          <a:solidFill>
                            <a:schemeClr val="tx1"/>
                          </a:solidFill>
                          <a:latin typeface="Cambria Math" panose="02040503050406030204" pitchFamily="18" charset="0"/>
                        </a:rPr>
                        <m:t>L</m:t>
                      </m:r>
                      <m:d>
                        <m:dPr>
                          <m:ctrlPr>
                            <a:rPr lang="en-US" sz="1800" i="1">
                              <a:solidFill>
                                <a:schemeClr val="tx1"/>
                              </a:solidFill>
                              <a:latin typeface="Cambria Math" panose="02040503050406030204" pitchFamily="18" charset="0"/>
                            </a:rPr>
                          </m:ctrlPr>
                        </m:dPr>
                        <m:e>
                          <m:r>
                            <m:rPr>
                              <m:sty m:val="p"/>
                            </m:rPr>
                            <a:rPr lang="en-US" sz="1800" i="0">
                              <a:solidFill>
                                <a:schemeClr val="tx1"/>
                              </a:solidFill>
                              <a:latin typeface="Cambria Math" panose="02040503050406030204" pitchFamily="18" charset="0"/>
                            </a:rPr>
                            <m:t>A</m:t>
                          </m:r>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B</m:t>
                          </m:r>
                        </m:e>
                      </m:d>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max</m:t>
                      </m:r>
                      <m:d>
                        <m:dPr>
                          <m:begChr m:val="{"/>
                          <m:endChr m:val="}"/>
                          <m:ctrlPr>
                            <a:rPr lang="en-US" sz="1800" i="1">
                              <a:solidFill>
                                <a:schemeClr val="tx1"/>
                              </a:solidFill>
                              <a:latin typeface="Cambria Math" panose="02040503050406030204" pitchFamily="18" charset="0"/>
                            </a:rPr>
                          </m:ctrlPr>
                        </m:dPr>
                        <m:e>
                          <m:r>
                            <m:rPr>
                              <m:sty m:val="p"/>
                            </m:rPr>
                            <a:rPr lang="en-US" sz="1800" i="0">
                              <a:solidFill>
                                <a:schemeClr val="tx1"/>
                              </a:solidFill>
                              <a:latin typeface="Cambria Math" panose="02040503050406030204" pitchFamily="18" charset="0"/>
                            </a:rPr>
                            <m:t>d</m:t>
                          </m:r>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A</m:t>
                          </m:r>
                          <m:r>
                            <a:rPr lang="en-US" sz="1800" i="0">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B</m:t>
                          </m:r>
                        </m:e>
                      </m:d>
                    </m:oMath>
                  </m:oMathPara>
                </a14:m>
                <a:endParaRPr lang="en-US" sz="1800" dirty="0">
                  <a:solidFill>
                    <a:schemeClr val="tx1"/>
                  </a:solidFill>
                </a:endParaRPr>
              </a:p>
              <a:p>
                <a:pPr marL="0" indent="0" fontAlgn="base">
                  <a:buNone/>
                </a:pPr>
                <a:endParaRPr lang="en-US" sz="1800" i="0"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Minimum</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or</m:t>
                      </m:r>
                      <m:r>
                        <a:rPr lang="en-US" sz="1800" b="0" i="0" smtClean="0">
                          <a:solidFill>
                            <a:schemeClr val="tx1"/>
                          </a:solidFill>
                          <a:latin typeface="Cambria Math" panose="02040503050406030204" pitchFamily="18" charset="0"/>
                        </a:rPr>
                        <m:t> </m:t>
                      </m:r>
                      <m:r>
                        <a:rPr lang="en-US" sz="1800" b="1" i="0" smtClean="0">
                          <a:solidFill>
                            <a:schemeClr val="tx1"/>
                          </a:solidFill>
                          <a:latin typeface="Cambria Math" panose="02040503050406030204" pitchFamily="18" charset="0"/>
                        </a:rPr>
                        <m:t>𝐬𝐢𝐧𝐠𝐥𝐞</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linkage</m:t>
                      </m:r>
                      <m:r>
                        <a:rPr lang="en-US" sz="1800" i="0">
                          <a:solidFill>
                            <a:schemeClr val="tx1"/>
                          </a:solidFill>
                          <a:latin typeface="Cambria Math" panose="02040503050406030204" pitchFamily="18" charset="0"/>
                        </a:rPr>
                        <m:t> </m:t>
                      </m:r>
                      <m:r>
                        <m:rPr>
                          <m:sty m:val="p"/>
                        </m:rPr>
                        <a:rPr lang="en-US" sz="1800" i="0">
                          <a:solidFill>
                            <a:schemeClr val="tx1"/>
                          </a:solidFill>
                          <a:latin typeface="Cambria Math" panose="02040503050406030204" pitchFamily="18" charset="0"/>
                        </a:rPr>
                        <m:t>L</m:t>
                      </m:r>
                      <m:d>
                        <m:dPr>
                          <m:ctrlPr>
                            <a:rPr lang="en-US" sz="1800" i="1">
                              <a:solidFill>
                                <a:schemeClr val="tx1"/>
                              </a:solidFill>
                              <a:latin typeface="Cambria Math" panose="02040503050406030204" pitchFamily="18" charset="0"/>
                            </a:rPr>
                          </m:ctrlPr>
                        </m:dPr>
                        <m:e>
                          <m:r>
                            <m:rPr>
                              <m:sty m:val="p"/>
                            </m:rPr>
                            <a:rPr lang="en-US" sz="1800" i="0">
                              <a:solidFill>
                                <a:schemeClr val="tx1"/>
                              </a:solidFill>
                              <a:latin typeface="Cambria Math" panose="02040503050406030204" pitchFamily="18" charset="0"/>
                            </a:rPr>
                            <m:t>A</m:t>
                          </m:r>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B</m:t>
                          </m:r>
                        </m:e>
                      </m:d>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min</m:t>
                      </m:r>
                      <m:d>
                        <m:dPr>
                          <m:begChr m:val="{"/>
                          <m:endChr m:val="}"/>
                          <m:ctrlPr>
                            <a:rPr lang="en-US" sz="1800" i="1">
                              <a:solidFill>
                                <a:schemeClr val="tx1"/>
                              </a:solidFill>
                              <a:latin typeface="Cambria Math" panose="02040503050406030204" pitchFamily="18" charset="0"/>
                            </a:rPr>
                          </m:ctrlPr>
                        </m:dPr>
                        <m:e>
                          <m:r>
                            <m:rPr>
                              <m:sty m:val="p"/>
                            </m:rPr>
                            <a:rPr lang="en-US" sz="1800" i="0">
                              <a:solidFill>
                                <a:schemeClr val="tx1"/>
                              </a:solidFill>
                              <a:latin typeface="Cambria Math" panose="02040503050406030204" pitchFamily="18" charset="0"/>
                            </a:rPr>
                            <m:t>d</m:t>
                          </m:r>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A</m:t>
                          </m:r>
                          <m:r>
                            <a:rPr lang="en-US" sz="1800" i="0">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B</m:t>
                          </m:r>
                        </m:e>
                      </m:d>
                    </m:oMath>
                  </m:oMathPara>
                </a14:m>
                <a:endParaRPr lang="en-US" sz="1800" dirty="0">
                  <a:solidFill>
                    <a:schemeClr val="tx1"/>
                  </a:solidFill>
                </a:endParaRPr>
              </a:p>
              <a:p>
                <a:pPr marL="0" indent="0" fontAlgn="base">
                  <a:buNone/>
                </a:pPr>
                <a:endParaRPr lang="en-US" sz="1800" dirty="0">
                  <a:solidFill>
                    <a:schemeClr val="tx1"/>
                  </a:solidFill>
                </a:endParaRPr>
              </a:p>
              <a:p>
                <a:pPr marL="0" indent="0" fontAlgn="base">
                  <a:buNone/>
                </a:pPr>
                <a14:m>
                  <m:oMathPara xmlns:m="http://schemas.openxmlformats.org/officeDocument/2006/math">
                    <m:oMathParaPr>
                      <m:jc m:val="centerGroup"/>
                    </m:oMathParaPr>
                    <m:oMath xmlns:m="http://schemas.openxmlformats.org/officeDocument/2006/math">
                      <m:r>
                        <m:rPr>
                          <m:sty m:val="p"/>
                        </m:rPr>
                        <a:rPr lang="en-US" sz="1800" i="0">
                          <a:solidFill>
                            <a:schemeClr val="tx1"/>
                          </a:solidFill>
                          <a:latin typeface="Cambria Math" panose="02040503050406030204" pitchFamily="18" charset="0"/>
                        </a:rPr>
                        <m:t>Average</m:t>
                      </m:r>
                      <m:r>
                        <a:rPr lang="en-US" sz="1800" i="0">
                          <a:solidFill>
                            <a:schemeClr val="tx1"/>
                          </a:solidFill>
                          <a:latin typeface="Cambria Math" panose="02040503050406030204" pitchFamily="18" charset="0"/>
                        </a:rPr>
                        <m:t> </m:t>
                      </m:r>
                      <m:r>
                        <m:rPr>
                          <m:sty m:val="p"/>
                        </m:rPr>
                        <a:rPr lang="en-US" sz="1800" i="0">
                          <a:solidFill>
                            <a:schemeClr val="tx1"/>
                          </a:solidFill>
                          <a:latin typeface="Cambria Math" panose="02040503050406030204" pitchFamily="18" charset="0"/>
                        </a:rPr>
                        <m:t>L</m:t>
                      </m:r>
                      <m:d>
                        <m:dPr>
                          <m:ctrlPr>
                            <a:rPr lang="en-US" sz="1800" i="1">
                              <a:solidFill>
                                <a:schemeClr val="tx1"/>
                              </a:solidFill>
                              <a:latin typeface="Cambria Math" panose="02040503050406030204" pitchFamily="18" charset="0"/>
                            </a:rPr>
                          </m:ctrlPr>
                        </m:dPr>
                        <m:e>
                          <m:r>
                            <m:rPr>
                              <m:sty m:val="p"/>
                            </m:rPr>
                            <a:rPr lang="en-US" sz="1800" i="0">
                              <a:solidFill>
                                <a:schemeClr val="tx1"/>
                              </a:solidFill>
                              <a:latin typeface="Cambria Math" panose="02040503050406030204" pitchFamily="18" charset="0"/>
                            </a:rPr>
                            <m:t>A</m:t>
                          </m:r>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B</m:t>
                          </m:r>
                        </m:e>
                      </m:d>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mean</m:t>
                      </m:r>
                      <m:d>
                        <m:dPr>
                          <m:begChr m:val="{"/>
                          <m:endChr m:val="}"/>
                          <m:ctrlPr>
                            <a:rPr lang="en-US" sz="1800" i="1">
                              <a:solidFill>
                                <a:schemeClr val="tx1"/>
                              </a:solidFill>
                              <a:latin typeface="Cambria Math" panose="02040503050406030204" pitchFamily="18" charset="0"/>
                            </a:rPr>
                          </m:ctrlPr>
                        </m:dPr>
                        <m:e>
                          <m:r>
                            <m:rPr>
                              <m:sty m:val="p"/>
                            </m:rPr>
                            <a:rPr lang="en-US" sz="1800" i="0">
                              <a:solidFill>
                                <a:schemeClr val="tx1"/>
                              </a:solidFill>
                              <a:latin typeface="Cambria Math" panose="02040503050406030204" pitchFamily="18" charset="0"/>
                            </a:rPr>
                            <m:t>d</m:t>
                          </m:r>
                          <m:d>
                            <m:dPr>
                              <m:ctrlPr>
                                <a:rPr lang="en-US" sz="1800" i="1">
                                  <a:solidFill>
                                    <a:schemeClr val="tx1"/>
                                  </a:solidFill>
                                  <a:latin typeface="Cambria Math" panose="02040503050406030204" pitchFamily="18" charset="0"/>
                                </a:rPr>
                              </m:ctrlPr>
                            </m:dPr>
                            <m:e>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e>
                          </m:d>
                          <m:r>
                            <a:rPr lang="en-US" sz="1800" i="0">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a</m:t>
                              </m:r>
                            </m:e>
                          </m:acc>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A</m:t>
                          </m:r>
                          <m:r>
                            <a:rPr lang="en-US" sz="1800" i="0">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r>
                                <m:rPr>
                                  <m:sty m:val="p"/>
                                </m:rPr>
                                <a:rPr lang="en-US" sz="1800" i="0">
                                  <a:solidFill>
                                    <a:schemeClr val="tx1"/>
                                  </a:solidFill>
                                  <a:latin typeface="Cambria Math" panose="02040503050406030204" pitchFamily="18" charset="0"/>
                                </a:rPr>
                                <m:t>b</m:t>
                              </m:r>
                            </m:e>
                          </m:acc>
                          <m:r>
                            <a:rPr lang="en-US" sz="1800" i="0">
                              <a:solidFill>
                                <a:schemeClr val="tx1"/>
                              </a:solidFill>
                              <a:latin typeface="Cambria Math" panose="02040503050406030204" pitchFamily="18" charset="0"/>
                            </a:rPr>
                            <m:t>∈</m:t>
                          </m:r>
                          <m:r>
                            <m:rPr>
                              <m:sty m:val="p"/>
                            </m:rPr>
                            <a:rPr lang="en-US" sz="1800" i="0">
                              <a:solidFill>
                                <a:schemeClr val="tx1"/>
                              </a:solidFill>
                              <a:latin typeface="Cambria Math" panose="02040503050406030204" pitchFamily="18" charset="0"/>
                            </a:rPr>
                            <m:t>B</m:t>
                          </m:r>
                        </m:e>
                      </m:d>
                    </m:oMath>
                  </m:oMathPara>
                </a14:m>
                <a:endParaRPr lang="en-US" sz="1800" dirty="0">
                  <a:solidFill>
                    <a:schemeClr val="tx1"/>
                  </a:solidFill>
                </a:endParaRPr>
              </a:p>
              <a:p>
                <a:pPr marL="0" indent="0">
                  <a:buNone/>
                </a:pPr>
                <a:endParaRPr lang="en-US" sz="1800" dirty="0">
                  <a:solidFill>
                    <a:schemeClr val="tx1"/>
                  </a:solidFill>
                </a:endParaRPr>
              </a:p>
              <a:p>
                <a:r>
                  <a:rPr lang="en-US" sz="1800" b="1" dirty="0">
                    <a:solidFill>
                      <a:schemeClr val="accent1"/>
                    </a:solidFill>
                    <a:latin typeface="Cambria Math" panose="02040503050406030204" pitchFamily="18" charset="0"/>
                    <a:ea typeface="Cambria Math" panose="02040503050406030204" pitchFamily="18" charset="0"/>
                  </a:rPr>
                  <a:t>Agglomerative:</a:t>
                </a:r>
                <a:r>
                  <a:rPr lang="en-US" sz="1800" dirty="0">
                    <a:solidFill>
                      <a:schemeClr val="accent1"/>
                    </a:solidFill>
                    <a:latin typeface="Cambria Math" panose="02040503050406030204" pitchFamily="18" charset="0"/>
                    <a:ea typeface="Cambria Math" panose="02040503050406030204" pitchFamily="18" charset="0"/>
                  </a:rPr>
                  <a:t> </a:t>
                </a:r>
                <a:r>
                  <a:rPr lang="en-US" sz="1800" dirty="0">
                    <a:solidFill>
                      <a:schemeClr val="tx1"/>
                    </a:solidFill>
                    <a:latin typeface="Cambria Math" panose="02040503050406030204" pitchFamily="18" charset="0"/>
                    <a:ea typeface="Cambria Math" panose="02040503050406030204" pitchFamily="18" charset="0"/>
                  </a:rPr>
                  <a:t>At every iteration, look for most similar clusters by linkage and merge</a:t>
                </a:r>
              </a:p>
              <a:p>
                <a:r>
                  <a:rPr lang="en-US" sz="1800" b="1" dirty="0">
                    <a:solidFill>
                      <a:schemeClr val="accent1"/>
                    </a:solidFill>
                    <a:latin typeface="Cambria Math" panose="02040503050406030204" pitchFamily="18" charset="0"/>
                    <a:ea typeface="Cambria Math" panose="02040503050406030204" pitchFamily="18" charset="0"/>
                  </a:rPr>
                  <a:t>Divisive:</a:t>
                </a:r>
                <a:r>
                  <a:rPr lang="en-US" sz="1800" dirty="0">
                    <a:solidFill>
                      <a:schemeClr val="accent1"/>
                    </a:solidFill>
                    <a:latin typeface="Cambria Math" panose="02040503050406030204" pitchFamily="18" charset="0"/>
                    <a:ea typeface="Cambria Math" panose="02040503050406030204" pitchFamily="18" charset="0"/>
                  </a:rPr>
                  <a:t> </a:t>
                </a:r>
                <a:r>
                  <a:rPr lang="en-US" sz="1800" dirty="0">
                    <a:solidFill>
                      <a:schemeClr val="tx1"/>
                    </a:solidFill>
                    <a:latin typeface="Cambria Math" panose="02040503050406030204" pitchFamily="18" charset="0"/>
                    <a:ea typeface="Cambria Math" panose="02040503050406030204" pitchFamily="18" charset="0"/>
                  </a:rPr>
                  <a:t>At every iteration look for most dissimilar clusters and separate</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2CDF60B4-AF66-C64E-9C32-380DD1AA1B6C}"/>
                  </a:ext>
                </a:extLst>
              </p:cNvPr>
              <p:cNvSpPr>
                <a:spLocks noGrp="1" noRot="1" noChangeAspect="1" noMove="1" noResize="1" noEditPoints="1" noAdjustHandles="1" noChangeArrowheads="1" noChangeShapeType="1" noTextEdit="1"/>
              </p:cNvSpPr>
              <p:nvPr>
                <p:ph sz="half" idx="2"/>
              </p:nvPr>
            </p:nvSpPr>
            <p:spPr>
              <a:xfrm>
                <a:off x="386861" y="1428750"/>
                <a:ext cx="5545310" cy="4572000"/>
              </a:xfrm>
              <a:blipFill>
                <a:blip r:embed="rId2"/>
                <a:stretch>
                  <a:fillRect l="-457" t="-831" b="-166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5D3953B-C79B-6648-9C29-342BC911D5E2}"/>
              </a:ext>
            </a:extLst>
          </p:cNvPr>
          <p:cNvSpPr>
            <a:spLocks noGrp="1"/>
          </p:cNvSpPr>
          <p:nvPr>
            <p:ph type="sldNum" sz="quarter" idx="12"/>
          </p:nvPr>
        </p:nvSpPr>
        <p:spPr/>
        <p:txBody>
          <a:bodyPr/>
          <a:lstStyle/>
          <a:p>
            <a:fld id="{F55E13C6-A4BF-A842-9635-B1271B30A9E0}" type="slidenum">
              <a:rPr lang="en-US" smtClean="0"/>
              <a:pPr/>
              <a:t>28</a:t>
            </a:fld>
            <a:endParaRPr lang="en-US" dirty="0"/>
          </a:p>
        </p:txBody>
      </p:sp>
      <p:pic>
        <p:nvPicPr>
          <p:cNvPr id="8" name="Picture 7">
            <a:extLst>
              <a:ext uri="{FF2B5EF4-FFF2-40B4-BE49-F238E27FC236}">
                <a16:creationId xmlns:a16="http://schemas.microsoft.com/office/drawing/2014/main" id="{0F3ED427-2FC7-3441-A243-2E311FEBAD33}"/>
              </a:ext>
            </a:extLst>
          </p:cNvPr>
          <p:cNvPicPr>
            <a:picLocks noChangeAspect="1"/>
          </p:cNvPicPr>
          <p:nvPr/>
        </p:nvPicPr>
        <p:blipFill>
          <a:blip r:embed="rId3"/>
          <a:stretch>
            <a:fillRect/>
          </a:stretch>
        </p:blipFill>
        <p:spPr>
          <a:xfrm>
            <a:off x="6013450" y="2044700"/>
            <a:ext cx="2946400" cy="2768600"/>
          </a:xfrm>
          <a:prstGeom prst="rect">
            <a:avLst/>
          </a:prstGeom>
        </p:spPr>
      </p:pic>
      <p:sp>
        <p:nvSpPr>
          <p:cNvPr id="7" name="Footer Placeholder 3">
            <a:extLst>
              <a:ext uri="{FF2B5EF4-FFF2-40B4-BE49-F238E27FC236}">
                <a16:creationId xmlns:a16="http://schemas.microsoft.com/office/drawing/2014/main" id="{4CCE9656-84B8-4E4B-A243-CC93AC4167FB}"/>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42076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1F283E-1503-B841-85A3-8CEC7FA42FD7}"/>
              </a:ext>
            </a:extLst>
          </p:cNvPr>
          <p:cNvSpPr>
            <a:spLocks noGrp="1"/>
          </p:cNvSpPr>
          <p:nvPr>
            <p:ph type="sldNum" sz="quarter" idx="12"/>
          </p:nvPr>
        </p:nvSpPr>
        <p:spPr/>
        <p:txBody>
          <a:bodyPr/>
          <a:lstStyle/>
          <a:p>
            <a:fld id="{F55E13C6-A4BF-A842-9635-B1271B30A9E0}" type="slidenum">
              <a:rPr lang="en-US" smtClean="0"/>
              <a:t>2</a:t>
            </a:fld>
            <a:endParaRPr lang="en-US"/>
          </a:p>
        </p:txBody>
      </p:sp>
      <p:sp>
        <p:nvSpPr>
          <p:cNvPr id="7" name="Title 1">
            <a:extLst>
              <a:ext uri="{FF2B5EF4-FFF2-40B4-BE49-F238E27FC236}">
                <a16:creationId xmlns:a16="http://schemas.microsoft.com/office/drawing/2014/main" id="{3A1DAAD7-9342-6648-B77E-DE0D5D8CC2E8}"/>
              </a:ext>
            </a:extLst>
          </p:cNvPr>
          <p:cNvSpPr>
            <a:spLocks noGrp="1"/>
          </p:cNvSpPr>
          <p:nvPr>
            <p:ph type="title"/>
          </p:nvPr>
        </p:nvSpPr>
        <p:spPr>
          <a:xfrm>
            <a:off x="391259" y="254294"/>
            <a:ext cx="8412480" cy="900967"/>
          </a:xfrm>
        </p:spPr>
        <p:txBody>
          <a:bodyPr/>
          <a:lstStyle/>
          <a:p>
            <a:r>
              <a:rPr lang="en-US" dirty="0"/>
              <a:t>Machine Learning: Definition and Basic concepts </a:t>
            </a:r>
          </a:p>
        </p:txBody>
      </p:sp>
      <p:sp>
        <p:nvSpPr>
          <p:cNvPr id="8" name="Content Placeholder 2">
            <a:extLst>
              <a:ext uri="{FF2B5EF4-FFF2-40B4-BE49-F238E27FC236}">
                <a16:creationId xmlns:a16="http://schemas.microsoft.com/office/drawing/2014/main" id="{E491B9F2-35E6-EF4F-9CAC-E0048E43F4E8}"/>
              </a:ext>
            </a:extLst>
          </p:cNvPr>
          <p:cNvSpPr>
            <a:spLocks noGrp="1"/>
          </p:cNvSpPr>
          <p:nvPr>
            <p:ph idx="1"/>
          </p:nvPr>
        </p:nvSpPr>
        <p:spPr>
          <a:xfrm>
            <a:off x="391259" y="1600200"/>
            <a:ext cx="8412480" cy="4351338"/>
          </a:xfrm>
        </p:spPr>
        <p:txBody>
          <a:bodyPr>
            <a:normAutofit fontScale="92500"/>
          </a:bodyPr>
          <a:lstStyle/>
          <a:p>
            <a:pPr marL="0" indent="0">
              <a:buNone/>
            </a:pPr>
            <a:r>
              <a:rPr lang="en-US" dirty="0"/>
              <a:t>Machine learning is the process of finding patterns in data, as outsourced to computers.</a:t>
            </a:r>
          </a:p>
          <a:p>
            <a:pPr marL="0" indent="0">
              <a:buNone/>
            </a:pPr>
            <a:endParaRPr lang="en-US" dirty="0"/>
          </a:p>
          <a:p>
            <a:pPr marL="0" indent="0">
              <a:buNone/>
            </a:pPr>
            <a:r>
              <a:rPr lang="en-US" dirty="0"/>
              <a:t>In other words, we deem it “machine learning” when a computer, under certain </a:t>
            </a:r>
            <a:r>
              <a:rPr lang="en-US" dirty="0">
                <a:solidFill>
                  <a:srgbClr val="FF0000"/>
                </a:solidFill>
              </a:rPr>
              <a:t>guiding principles</a:t>
            </a:r>
            <a:r>
              <a:rPr lang="en-US" dirty="0"/>
              <a:t>, finds a </a:t>
            </a:r>
            <a:r>
              <a:rPr lang="en-US" dirty="0">
                <a:solidFill>
                  <a:srgbClr val="FF0000"/>
                </a:solidFill>
              </a:rPr>
              <a:t>representation</a:t>
            </a:r>
            <a:r>
              <a:rPr lang="en-US" dirty="0"/>
              <a:t> of the structure in data such that it can subsequently </a:t>
            </a:r>
            <a:r>
              <a:rPr lang="en-US" dirty="0">
                <a:solidFill>
                  <a:srgbClr val="FF0000"/>
                </a:solidFill>
              </a:rPr>
              <a:t>approximate</a:t>
            </a:r>
            <a:r>
              <a:rPr lang="en-US" dirty="0"/>
              <a:t> the complex phenomenon in </a:t>
            </a:r>
            <a:r>
              <a:rPr lang="en-US" dirty="0">
                <a:solidFill>
                  <a:srgbClr val="FF0000"/>
                </a:solidFill>
              </a:rPr>
              <a:t>similar </a:t>
            </a:r>
            <a:r>
              <a:rPr lang="en-US" dirty="0"/>
              <a:t>settings.</a:t>
            </a:r>
          </a:p>
          <a:p>
            <a:pPr marL="0" indent="0">
              <a:buNone/>
            </a:pPr>
            <a:endParaRPr lang="en-US" dirty="0"/>
          </a:p>
          <a:p>
            <a:r>
              <a:rPr lang="en-US" dirty="0">
                <a:solidFill>
                  <a:srgbClr val="FF0000"/>
                </a:solidFill>
              </a:rPr>
              <a:t>“guiding principles”</a:t>
            </a:r>
            <a:r>
              <a:rPr lang="en-US" dirty="0"/>
              <a:t>: Human-directed rules and/or optimization goals</a:t>
            </a:r>
          </a:p>
          <a:p>
            <a:r>
              <a:rPr lang="en-US" dirty="0">
                <a:solidFill>
                  <a:srgbClr val="FF0000"/>
                </a:solidFill>
              </a:rPr>
              <a:t>“representation, approximate”</a:t>
            </a:r>
            <a:r>
              <a:rPr lang="en-US" dirty="0"/>
              <a:t>: Never an exact representation of the data, due to noise and/or heuristic nature of model</a:t>
            </a:r>
          </a:p>
          <a:p>
            <a:r>
              <a:rPr lang="en-US" dirty="0">
                <a:solidFill>
                  <a:srgbClr val="FF0000"/>
                </a:solidFill>
              </a:rPr>
              <a:t>“similar”</a:t>
            </a:r>
            <a:r>
              <a:rPr lang="en-US" dirty="0"/>
              <a:t>: Generalizability depends on degree of shared structure</a:t>
            </a:r>
          </a:p>
        </p:txBody>
      </p:sp>
      <p:sp>
        <p:nvSpPr>
          <p:cNvPr id="9" name="Footer Placeholder 3">
            <a:extLst>
              <a:ext uri="{FF2B5EF4-FFF2-40B4-BE49-F238E27FC236}">
                <a16:creationId xmlns:a16="http://schemas.microsoft.com/office/drawing/2014/main" id="{566D099F-ABEA-8143-B437-B1037AA03D0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81451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4558-D15C-7D40-932F-45740DB655EC}"/>
              </a:ext>
            </a:extLst>
          </p:cNvPr>
          <p:cNvSpPr>
            <a:spLocks noGrp="1"/>
          </p:cNvSpPr>
          <p:nvPr>
            <p:ph type="title"/>
          </p:nvPr>
        </p:nvSpPr>
        <p:spPr/>
        <p:txBody>
          <a:bodyPr/>
          <a:lstStyle/>
          <a:p>
            <a:r>
              <a:rPr lang="en-US" sz="2000" b="1" dirty="0">
                <a:solidFill>
                  <a:srgbClr val="000000"/>
                </a:solidFill>
              </a:rPr>
              <a:t>Hierarchical Clustering (contd.)</a:t>
            </a:r>
            <a:endParaRPr lang="en-US" dirty="0"/>
          </a:p>
        </p:txBody>
      </p:sp>
      <p:sp>
        <p:nvSpPr>
          <p:cNvPr id="4" name="Content Placeholder 3">
            <a:extLst>
              <a:ext uri="{FF2B5EF4-FFF2-40B4-BE49-F238E27FC236}">
                <a16:creationId xmlns:a16="http://schemas.microsoft.com/office/drawing/2014/main" id="{F7495254-31E3-B542-B9D7-DCFB9491EE29}"/>
              </a:ext>
            </a:extLst>
          </p:cNvPr>
          <p:cNvSpPr>
            <a:spLocks noGrp="1"/>
          </p:cNvSpPr>
          <p:nvPr>
            <p:ph sz="half" idx="2"/>
          </p:nvPr>
        </p:nvSpPr>
        <p:spPr>
          <a:xfrm>
            <a:off x="367242" y="1303020"/>
            <a:ext cx="8410997" cy="4638170"/>
          </a:xfrm>
        </p:spPr>
        <p:txBody>
          <a:bodyPr/>
          <a:lstStyle/>
          <a:p>
            <a:r>
              <a:rPr lang="en-US" sz="1800" b="1" dirty="0">
                <a:solidFill>
                  <a:schemeClr val="accent1"/>
                </a:solidFill>
              </a:rPr>
              <a:t>Cost function/Guiding Principle: </a:t>
            </a:r>
            <a:r>
              <a:rPr lang="en-US" sz="1800" dirty="0"/>
              <a:t>Choose the merge/division sequence based on maximizing similarity/dissimilarity.</a:t>
            </a:r>
          </a:p>
          <a:p>
            <a:endParaRPr lang="en-US" dirty="0"/>
          </a:p>
          <a:p>
            <a:r>
              <a:rPr lang="en-US" sz="1800" b="1" dirty="0" err="1">
                <a:solidFill>
                  <a:schemeClr val="accent1"/>
                </a:solidFill>
              </a:rPr>
              <a:t>scikit</a:t>
            </a:r>
            <a:r>
              <a:rPr lang="en-US" sz="1800" b="1" dirty="0">
                <a:solidFill>
                  <a:schemeClr val="accent1"/>
                </a:solidFill>
              </a:rPr>
              <a:t>-learn Code: </a:t>
            </a:r>
            <a:r>
              <a:rPr lang="en-US" sz="1800" dirty="0">
                <a:solidFill>
                  <a:schemeClr val="accent1"/>
                </a:solidFill>
              </a:rPr>
              <a:t>Two different methods</a:t>
            </a:r>
            <a:endParaRPr lang="en-US" sz="1800" b="1" dirty="0">
              <a:solidFill>
                <a:schemeClr val="accent1"/>
              </a:solidFill>
            </a:endParaRPr>
          </a:p>
          <a:p>
            <a:pPr marL="0" indent="0">
              <a:buNone/>
            </a:pPr>
            <a:r>
              <a:rPr lang="en-US" sz="1800" dirty="0"/>
              <a:t>Note: Will use </a:t>
            </a:r>
            <a:r>
              <a:rPr lang="en-US" sz="1800" dirty="0" err="1"/>
              <a:t>scipy’s</a:t>
            </a:r>
            <a:r>
              <a:rPr lang="en-US" sz="1800" dirty="0"/>
              <a:t> ‘linkage’ for the sake of plotting dendrograms</a:t>
            </a:r>
          </a:p>
          <a:p>
            <a:pPr marL="342900" indent="-342900">
              <a:buFont typeface="+mj-lt"/>
              <a:buAutoNum type="arabicPeriod"/>
            </a:pPr>
            <a:r>
              <a:rPr lang="en-US" sz="1800" dirty="0"/>
              <a:t>Import libraries: </a:t>
            </a:r>
          </a:p>
          <a:p>
            <a:pPr marL="342900" indent="-342900">
              <a:buFont typeface="+mj-lt"/>
              <a:buAutoNum type="arabicPeriod"/>
            </a:pPr>
            <a:endParaRPr lang="en-US" dirty="0"/>
          </a:p>
          <a:p>
            <a:pPr marL="342900" indent="-342900">
              <a:buFont typeface="+mj-lt"/>
              <a:buAutoNum type="arabicPeriod"/>
            </a:pPr>
            <a:r>
              <a:rPr lang="en-US" sz="1800" i="1" dirty="0"/>
              <a:t>Find linkage matrix</a:t>
            </a:r>
            <a:r>
              <a:rPr lang="en-US" sz="1800" dirty="0"/>
              <a:t>/Define objects and number of clusters: </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i="1" dirty="0"/>
              <a:t>Plot dendrogram</a:t>
            </a:r>
            <a:r>
              <a:rPr lang="en-US" sz="1800" dirty="0"/>
              <a:t>/Do a fit and predict cluster assignments:</a:t>
            </a:r>
          </a:p>
          <a:p>
            <a:endParaRPr lang="en-US" sz="1800" dirty="0"/>
          </a:p>
        </p:txBody>
      </p:sp>
      <p:sp>
        <p:nvSpPr>
          <p:cNvPr id="5" name="Slide Number Placeholder 4">
            <a:extLst>
              <a:ext uri="{FF2B5EF4-FFF2-40B4-BE49-F238E27FC236}">
                <a16:creationId xmlns:a16="http://schemas.microsoft.com/office/drawing/2014/main" id="{9EDCEAD1-DEBD-D94B-95B6-3FF0277CF3C0}"/>
              </a:ext>
            </a:extLst>
          </p:cNvPr>
          <p:cNvSpPr>
            <a:spLocks noGrp="1"/>
          </p:cNvSpPr>
          <p:nvPr>
            <p:ph type="sldNum" sz="quarter" idx="12"/>
          </p:nvPr>
        </p:nvSpPr>
        <p:spPr/>
        <p:txBody>
          <a:bodyPr/>
          <a:lstStyle/>
          <a:p>
            <a:fld id="{F55E13C6-A4BF-A842-9635-B1271B30A9E0}" type="slidenum">
              <a:rPr lang="en-US" smtClean="0"/>
              <a:pPr/>
              <a:t>29</a:t>
            </a:fld>
            <a:endParaRPr lang="en-US" dirty="0"/>
          </a:p>
        </p:txBody>
      </p:sp>
      <p:pic>
        <p:nvPicPr>
          <p:cNvPr id="8" name="Picture 7">
            <a:extLst>
              <a:ext uri="{FF2B5EF4-FFF2-40B4-BE49-F238E27FC236}">
                <a16:creationId xmlns:a16="http://schemas.microsoft.com/office/drawing/2014/main" id="{D1BE4C1A-DC5C-0E41-A38E-031D75DA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060" y="3022665"/>
            <a:ext cx="5829300" cy="622300"/>
          </a:xfrm>
          <a:prstGeom prst="rect">
            <a:avLst/>
          </a:prstGeom>
        </p:spPr>
      </p:pic>
      <p:pic>
        <p:nvPicPr>
          <p:cNvPr id="10" name="Picture 9">
            <a:extLst>
              <a:ext uri="{FF2B5EF4-FFF2-40B4-BE49-F238E27FC236}">
                <a16:creationId xmlns:a16="http://schemas.microsoft.com/office/drawing/2014/main" id="{BC4A00E2-897B-CF4A-92D4-9638B2D16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4104575"/>
            <a:ext cx="8972550" cy="521660"/>
          </a:xfrm>
          <a:prstGeom prst="rect">
            <a:avLst/>
          </a:prstGeom>
        </p:spPr>
      </p:pic>
      <p:pic>
        <p:nvPicPr>
          <p:cNvPr id="12" name="Picture 11">
            <a:extLst>
              <a:ext uri="{FF2B5EF4-FFF2-40B4-BE49-F238E27FC236}">
                <a16:creationId xmlns:a16="http://schemas.microsoft.com/office/drawing/2014/main" id="{A40524BA-C54D-D04E-ADDE-E657F1F08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5306650"/>
            <a:ext cx="8972550" cy="776131"/>
          </a:xfrm>
          <a:prstGeom prst="rect">
            <a:avLst/>
          </a:prstGeom>
        </p:spPr>
      </p:pic>
      <p:sp>
        <p:nvSpPr>
          <p:cNvPr id="9" name="Footer Placeholder 3">
            <a:extLst>
              <a:ext uri="{FF2B5EF4-FFF2-40B4-BE49-F238E27FC236}">
                <a16:creationId xmlns:a16="http://schemas.microsoft.com/office/drawing/2014/main" id="{100C6780-2699-3D4D-9099-BD9A2EAFC83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253007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CE29-81E3-364E-8C8E-53799BB9CBDC}"/>
              </a:ext>
            </a:extLst>
          </p:cNvPr>
          <p:cNvSpPr>
            <a:spLocks noGrp="1"/>
          </p:cNvSpPr>
          <p:nvPr>
            <p:ph type="title"/>
          </p:nvPr>
        </p:nvSpPr>
        <p:spPr/>
        <p:txBody>
          <a:bodyPr/>
          <a:lstStyle/>
          <a:p>
            <a:r>
              <a:rPr lang="en-US" dirty="0">
                <a:solidFill>
                  <a:srgbClr val="000000"/>
                </a:solidFill>
              </a:rPr>
              <a:t>Unsupervised Learning III:</a:t>
            </a:r>
            <a:br>
              <a:rPr lang="en-US" dirty="0">
                <a:solidFill>
                  <a:srgbClr val="000000"/>
                </a:solidFill>
              </a:rPr>
            </a:br>
            <a:r>
              <a:rPr lang="en-US" sz="2000" b="1" dirty="0">
                <a:solidFill>
                  <a:srgbClr val="000000"/>
                </a:solidFill>
              </a:rPr>
              <a:t>K-means Clustering</a:t>
            </a:r>
            <a:endParaRPr lang="en-US" dirty="0"/>
          </a:p>
        </p:txBody>
      </p:sp>
      <p:sp>
        <p:nvSpPr>
          <p:cNvPr id="4" name="Content Placeholder 3">
            <a:extLst>
              <a:ext uri="{FF2B5EF4-FFF2-40B4-BE49-F238E27FC236}">
                <a16:creationId xmlns:a16="http://schemas.microsoft.com/office/drawing/2014/main" id="{B91F25DA-949A-304E-ACDA-2762A2C6CA11}"/>
              </a:ext>
            </a:extLst>
          </p:cNvPr>
          <p:cNvSpPr>
            <a:spLocks noGrp="1"/>
          </p:cNvSpPr>
          <p:nvPr>
            <p:ph sz="half" idx="2"/>
          </p:nvPr>
        </p:nvSpPr>
        <p:spPr>
          <a:xfrm>
            <a:off x="367242" y="1371600"/>
            <a:ext cx="8435013" cy="4709160"/>
          </a:xfrm>
        </p:spPr>
        <p:txBody>
          <a:bodyPr/>
          <a:lstStyle/>
          <a:p>
            <a:pPr lvl="0"/>
            <a:r>
              <a:rPr lang="en-US" sz="1800" b="1" dirty="0">
                <a:solidFill>
                  <a:schemeClr val="accent1"/>
                </a:solidFill>
              </a:rPr>
              <a:t>Definition: </a:t>
            </a:r>
            <a:r>
              <a:rPr lang="en-US" sz="1600" dirty="0"/>
              <a:t>K-means Clustering is the assignment of samples to a pre-defined number (K) of clusters, by defining a set of cluster means such that the sum of the squared distance of points to their assigned means is minimized. </a:t>
            </a:r>
          </a:p>
          <a:p>
            <a:pPr lvl="0"/>
            <a:endParaRPr lang="en-US" sz="1600" dirty="0"/>
          </a:p>
          <a:p>
            <a:pPr lvl="0"/>
            <a:r>
              <a:rPr lang="en-US" sz="1600" dirty="0"/>
              <a:t>In short, </a:t>
            </a:r>
            <a:r>
              <a:rPr lang="en-US" sz="1600" u="sng" dirty="0"/>
              <a:t>find the optimal cluster assignments for points, and the optimal set of cluster reference points.</a:t>
            </a:r>
          </a:p>
          <a:p>
            <a:pPr lvl="0"/>
            <a:endParaRPr lang="en-US" sz="1600" u="sng" dirty="0"/>
          </a:p>
          <a:p>
            <a:pPr lvl="0"/>
            <a:r>
              <a:rPr lang="en-US" sz="1800" b="1" dirty="0">
                <a:solidFill>
                  <a:schemeClr val="accent1"/>
                </a:solidFill>
              </a:rPr>
              <a:t>Context of use with examples:</a:t>
            </a:r>
            <a:r>
              <a:rPr lang="en-US" sz="1800" dirty="0">
                <a:solidFill>
                  <a:schemeClr val="accent1"/>
                </a:solidFill>
              </a:rPr>
              <a:t> </a:t>
            </a:r>
          </a:p>
          <a:p>
            <a:pPr marL="342900" lvl="1" indent="0">
              <a:buNone/>
            </a:pPr>
            <a:r>
              <a:rPr lang="en-US" sz="1600" u="sng" dirty="0"/>
              <a:t>K-means Clustering is used for</a:t>
            </a:r>
          </a:p>
          <a:p>
            <a:pPr lvl="1"/>
            <a:r>
              <a:rPr lang="en-US" sz="1600" dirty="0"/>
              <a:t>Identifying clusters in the multi-dimensional data, by identifying the prototypic cluster centers.</a:t>
            </a:r>
          </a:p>
          <a:p>
            <a:pPr marL="342900" lvl="1" indent="0">
              <a:buNone/>
            </a:pPr>
            <a:r>
              <a:rPr lang="en-US" sz="1600" u="sng" dirty="0"/>
              <a:t>Example:</a:t>
            </a:r>
          </a:p>
          <a:p>
            <a:pPr marL="342900" lvl="1" indent="0">
              <a:buNone/>
            </a:pPr>
            <a:r>
              <a:rPr lang="en-US" sz="1600" dirty="0"/>
              <a:t>Finding clusters of resting-state functional connectivity (fMRI) patterns in the brain.</a:t>
            </a:r>
          </a:p>
          <a:p>
            <a:pPr marL="0" indent="0">
              <a:buNone/>
            </a:pPr>
            <a:endParaRPr lang="en-US" dirty="0"/>
          </a:p>
        </p:txBody>
      </p:sp>
      <p:sp>
        <p:nvSpPr>
          <p:cNvPr id="5" name="Slide Number Placeholder 4">
            <a:extLst>
              <a:ext uri="{FF2B5EF4-FFF2-40B4-BE49-F238E27FC236}">
                <a16:creationId xmlns:a16="http://schemas.microsoft.com/office/drawing/2014/main" id="{FA473ED6-C8E9-504B-938E-C1AFDB56C1F6}"/>
              </a:ext>
            </a:extLst>
          </p:cNvPr>
          <p:cNvSpPr>
            <a:spLocks noGrp="1"/>
          </p:cNvSpPr>
          <p:nvPr>
            <p:ph type="sldNum" sz="quarter" idx="12"/>
          </p:nvPr>
        </p:nvSpPr>
        <p:spPr/>
        <p:txBody>
          <a:bodyPr/>
          <a:lstStyle/>
          <a:p>
            <a:fld id="{F55E13C6-A4BF-A842-9635-B1271B30A9E0}" type="slidenum">
              <a:rPr lang="en-US" smtClean="0"/>
              <a:pPr/>
              <a:t>30</a:t>
            </a:fld>
            <a:endParaRPr lang="en-US" dirty="0"/>
          </a:p>
        </p:txBody>
      </p:sp>
      <p:sp>
        <p:nvSpPr>
          <p:cNvPr id="7" name="Footer Placeholder 3">
            <a:extLst>
              <a:ext uri="{FF2B5EF4-FFF2-40B4-BE49-F238E27FC236}">
                <a16:creationId xmlns:a16="http://schemas.microsoft.com/office/drawing/2014/main" id="{00D6FEB9-D580-E545-A722-D6EFB94C0C8B}"/>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869964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CAFB-25C9-654F-82F0-9C372C1CE1B1}"/>
              </a:ext>
            </a:extLst>
          </p:cNvPr>
          <p:cNvSpPr>
            <a:spLocks noGrp="1"/>
          </p:cNvSpPr>
          <p:nvPr>
            <p:ph type="title"/>
          </p:nvPr>
        </p:nvSpPr>
        <p:spPr/>
        <p:txBody>
          <a:bodyPr/>
          <a:lstStyle/>
          <a:p>
            <a:r>
              <a:rPr lang="en-US" sz="2000" b="1" dirty="0">
                <a:solidFill>
                  <a:srgbClr val="000000"/>
                </a:solidFill>
              </a:rPr>
              <a:t>K-means Clustering (contd.)</a:t>
            </a:r>
            <a:endParaRPr lang="en-US" dirty="0"/>
          </a:p>
        </p:txBody>
      </p:sp>
      <p:sp>
        <p:nvSpPr>
          <p:cNvPr id="5" name="Slide Number Placeholder 4">
            <a:extLst>
              <a:ext uri="{FF2B5EF4-FFF2-40B4-BE49-F238E27FC236}">
                <a16:creationId xmlns:a16="http://schemas.microsoft.com/office/drawing/2014/main" id="{9D0FFD9D-BE79-7344-87E5-F81265DADCD0}"/>
              </a:ext>
            </a:extLst>
          </p:cNvPr>
          <p:cNvSpPr>
            <a:spLocks noGrp="1"/>
          </p:cNvSpPr>
          <p:nvPr>
            <p:ph type="sldNum" sz="quarter" idx="12"/>
          </p:nvPr>
        </p:nvSpPr>
        <p:spPr/>
        <p:txBody>
          <a:bodyPr/>
          <a:lstStyle/>
          <a:p>
            <a:fld id="{F55E13C6-A4BF-A842-9635-B1271B30A9E0}" type="slidenum">
              <a:rPr lang="en-US" smtClean="0"/>
              <a:pPr/>
              <a:t>31</a:t>
            </a:fld>
            <a:endParaRPr lang="en-US" dirty="0"/>
          </a:p>
        </p:txBody>
      </p:sp>
      <p:pic>
        <p:nvPicPr>
          <p:cNvPr id="8" name="Picture 7">
            <a:extLst>
              <a:ext uri="{FF2B5EF4-FFF2-40B4-BE49-F238E27FC236}">
                <a16:creationId xmlns:a16="http://schemas.microsoft.com/office/drawing/2014/main" id="{459AB927-FE11-DA4E-BB57-6F4D90165A67}"/>
              </a:ext>
            </a:extLst>
          </p:cNvPr>
          <p:cNvPicPr>
            <a:picLocks noChangeAspect="1"/>
          </p:cNvPicPr>
          <p:nvPr/>
        </p:nvPicPr>
        <p:blipFill>
          <a:blip r:embed="rId2"/>
          <a:stretch>
            <a:fillRect/>
          </a:stretch>
        </p:blipFill>
        <p:spPr>
          <a:xfrm>
            <a:off x="1403350" y="1697990"/>
            <a:ext cx="6337300" cy="4102100"/>
          </a:xfrm>
          <a:prstGeom prst="rect">
            <a:avLst/>
          </a:prstGeom>
        </p:spPr>
      </p:pic>
      <p:sp>
        <p:nvSpPr>
          <p:cNvPr id="9" name="Rectangle 8">
            <a:extLst>
              <a:ext uri="{FF2B5EF4-FFF2-40B4-BE49-F238E27FC236}">
                <a16:creationId xmlns:a16="http://schemas.microsoft.com/office/drawing/2014/main" id="{0F9CDD05-C0EC-964D-8E49-C40812467537}"/>
              </a:ext>
            </a:extLst>
          </p:cNvPr>
          <p:cNvSpPr/>
          <p:nvPr/>
        </p:nvSpPr>
        <p:spPr>
          <a:xfrm>
            <a:off x="1403350" y="1697990"/>
            <a:ext cx="368300" cy="256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50A1D7-5513-384F-BA27-97A91C12A502}"/>
              </a:ext>
            </a:extLst>
          </p:cNvPr>
          <p:cNvSpPr txBox="1"/>
          <p:nvPr/>
        </p:nvSpPr>
        <p:spPr>
          <a:xfrm>
            <a:off x="2561674" y="5942390"/>
            <a:ext cx="3083601" cy="307777"/>
          </a:xfrm>
          <a:prstGeom prst="rect">
            <a:avLst/>
          </a:prstGeom>
          <a:noFill/>
        </p:spPr>
        <p:txBody>
          <a:bodyPr wrap="none" rtlCol="0">
            <a:spAutoFit/>
          </a:bodyPr>
          <a:lstStyle/>
          <a:p>
            <a:r>
              <a:rPr lang="en-US" sz="1400" dirty="0" err="1"/>
              <a:t>Reinen</a:t>
            </a:r>
            <a:r>
              <a:rPr lang="en-US" sz="1400" dirty="0"/>
              <a:t> et al </a:t>
            </a:r>
            <a:r>
              <a:rPr lang="en-US" sz="1400" b="1" dirty="0"/>
              <a:t>2018</a:t>
            </a:r>
            <a:r>
              <a:rPr lang="en-US" sz="1400" dirty="0"/>
              <a:t>, </a:t>
            </a:r>
            <a:r>
              <a:rPr lang="en-US" sz="1400" i="1" dirty="0"/>
              <a:t>Nat. Comm.</a:t>
            </a:r>
            <a:r>
              <a:rPr lang="en-US" sz="1400" dirty="0"/>
              <a:t>, 9:1157</a:t>
            </a:r>
          </a:p>
        </p:txBody>
      </p:sp>
      <p:sp>
        <p:nvSpPr>
          <p:cNvPr id="11" name="Footer Placeholder 3">
            <a:extLst>
              <a:ext uri="{FF2B5EF4-FFF2-40B4-BE49-F238E27FC236}">
                <a16:creationId xmlns:a16="http://schemas.microsoft.com/office/drawing/2014/main" id="{CBC59B24-AF43-D042-AA6C-3ED073DBB16B}"/>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182360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682E-05C1-694E-AF64-970E4AE93660}"/>
              </a:ext>
            </a:extLst>
          </p:cNvPr>
          <p:cNvSpPr>
            <a:spLocks noGrp="1"/>
          </p:cNvSpPr>
          <p:nvPr>
            <p:ph type="title"/>
          </p:nvPr>
        </p:nvSpPr>
        <p:spPr/>
        <p:txBody>
          <a:bodyPr/>
          <a:lstStyle/>
          <a:p>
            <a:r>
              <a:rPr lang="en-US" sz="2000" b="1" dirty="0">
                <a:solidFill>
                  <a:srgbClr val="000000"/>
                </a:solidFill>
              </a:rPr>
              <a:t>K-means Clustering (contd.)</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4DE97D2-1D3F-934A-A8EC-EB6CD62518BA}"/>
                  </a:ext>
                </a:extLst>
              </p:cNvPr>
              <p:cNvSpPr>
                <a:spLocks noGrp="1"/>
              </p:cNvSpPr>
              <p:nvPr>
                <p:ph sz="half" idx="2"/>
              </p:nvPr>
            </p:nvSpPr>
            <p:spPr>
              <a:xfrm>
                <a:off x="386860" y="1405890"/>
                <a:ext cx="8410996" cy="4732020"/>
              </a:xfrm>
            </p:spPr>
            <p:txBody>
              <a:bodyPr/>
              <a:lstStyle/>
              <a:p>
                <a:r>
                  <a:rPr lang="en-US" sz="1800" b="1" dirty="0">
                    <a:solidFill>
                      <a:schemeClr val="accent1"/>
                    </a:solidFill>
                  </a:rPr>
                  <a:t>Mathematical formulation:</a:t>
                </a:r>
              </a:p>
              <a:p>
                <a:pPr marL="0" indent="0" fontAlgn="base">
                  <a:buNone/>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Need</m:t>
                      </m:r>
                      <m:r>
                        <a:rPr lang="en-US" i="0">
                          <a:latin typeface="Cambria Math" panose="02040503050406030204" pitchFamily="18" charset="0"/>
                        </a:rPr>
                        <m:t> </m:t>
                      </m:r>
                      <m:r>
                        <m:rPr>
                          <m:sty m:val="p"/>
                        </m:rPr>
                        <a:rPr lang="en-US" i="0">
                          <a:latin typeface="Cambria Math" panose="02040503050406030204" pitchFamily="18" charset="0"/>
                        </a:rPr>
                        <m:t>to</m:t>
                      </m:r>
                      <m:r>
                        <a:rPr lang="en-US" i="0">
                          <a:latin typeface="Cambria Math" panose="02040503050406030204" pitchFamily="18" charset="0"/>
                        </a:rPr>
                        <m:t> </m:t>
                      </m:r>
                      <m:r>
                        <m:rPr>
                          <m:sty m:val="p"/>
                        </m:rPr>
                        <a:rPr lang="en-US" i="0">
                          <a:latin typeface="Cambria Math" panose="02040503050406030204" pitchFamily="18" charset="0"/>
                        </a:rPr>
                        <m:t>minimize</m:t>
                      </m:r>
                      <m:r>
                        <a:rPr lang="en-US" i="0">
                          <a:latin typeface="Cambria Math" panose="02040503050406030204" pitchFamily="18" charset="0"/>
                        </a:rPr>
                        <m:t> </m:t>
                      </m:r>
                      <m:r>
                        <m:rPr>
                          <m:sty m:val="p"/>
                        </m:rPr>
                        <a:rPr lang="en-US" i="0">
                          <a:latin typeface="Cambria Math" panose="02040503050406030204" pitchFamily="18" charset="0"/>
                        </a:rPr>
                        <m:t>J</m:t>
                      </m:r>
                      <m:r>
                        <a:rPr lang="en-US" i="0">
                          <a:latin typeface="Cambria Math" panose="02040503050406030204" pitchFamily="18" charset="0"/>
                        </a:rPr>
                        <m:t>= </m:t>
                      </m:r>
                      <m:nary>
                        <m:naryPr>
                          <m:chr m:val="∑"/>
                          <m:limLoc m:val="undOvr"/>
                          <m:ctrlPr>
                            <a:rPr lang="en-US" i="1">
                              <a:latin typeface="Cambria Math" panose="02040503050406030204" pitchFamily="18" charset="0"/>
                            </a:rPr>
                          </m:ctrlPr>
                        </m:naryPr>
                        <m:sub>
                          <m:r>
                            <m:rPr>
                              <m:sty m:val="p"/>
                            </m:rPr>
                            <a:rPr lang="en-US" i="0">
                              <a:latin typeface="Cambria Math" panose="02040503050406030204" pitchFamily="18" charset="0"/>
                            </a:rPr>
                            <m:t>n</m:t>
                          </m:r>
                          <m:r>
                            <a:rPr lang="en-US" i="0">
                              <a:latin typeface="Cambria Math" panose="02040503050406030204" pitchFamily="18" charset="0"/>
                            </a:rPr>
                            <m:t>=1</m:t>
                          </m:r>
                        </m:sub>
                        <m:sup>
                          <m:r>
                            <m:rPr>
                              <m:sty m:val="p"/>
                            </m:rPr>
                            <a:rPr lang="en-US" i="0">
                              <a:latin typeface="Cambria Math" panose="02040503050406030204" pitchFamily="18" charset="0"/>
                            </a:rPr>
                            <m:t>N</m:t>
                          </m:r>
                        </m:sup>
                        <m:e>
                          <m:nary>
                            <m:naryPr>
                              <m:chr m:val="∑"/>
                              <m:limLoc m:val="undOvr"/>
                              <m:ctrlPr>
                                <a:rPr lang="en-US" i="1">
                                  <a:latin typeface="Cambria Math" panose="02040503050406030204" pitchFamily="18" charset="0"/>
                                </a:rPr>
                              </m:ctrlPr>
                            </m:naryPr>
                            <m:sub>
                              <m:r>
                                <m:rPr>
                                  <m:sty m:val="p"/>
                                </m:rPr>
                                <a:rPr lang="en-US" i="0">
                                  <a:latin typeface="Cambria Math" panose="02040503050406030204" pitchFamily="18" charset="0"/>
                                </a:rPr>
                                <m:t>k</m:t>
                              </m:r>
                              <m:r>
                                <a:rPr lang="en-US" i="0">
                                  <a:latin typeface="Cambria Math" panose="02040503050406030204" pitchFamily="18" charset="0"/>
                                </a:rPr>
                                <m:t>=1</m:t>
                              </m:r>
                            </m:sub>
                            <m:sup>
                              <m:r>
                                <m:rPr>
                                  <m:sty m:val="p"/>
                                </m:rPr>
                                <a:rPr lang="en-US" i="0">
                                  <a:latin typeface="Cambria Math" panose="02040503050406030204" pitchFamily="18" charset="0"/>
                                </a:rPr>
                                <m:t>K</m:t>
                              </m:r>
                            </m:sup>
                            <m:e>
                              <m:sSub>
                                <m:sSubPr>
                                  <m:ctrlPr>
                                    <a:rPr lang="en-US" i="1">
                                      <a:latin typeface="Cambria Math" panose="02040503050406030204" pitchFamily="18" charset="0"/>
                                    </a:rPr>
                                  </m:ctrlPr>
                                </m:sSubPr>
                                <m:e>
                                  <m:r>
                                    <m:rPr>
                                      <m:sty m:val="p"/>
                                    </m:rPr>
                                    <a:rPr lang="en-US" i="0">
                                      <a:latin typeface="Cambria Math" panose="02040503050406030204" pitchFamily="18" charset="0"/>
                                    </a:rPr>
                                    <m:t>r</m:t>
                                  </m:r>
                                </m:e>
                                <m:sub>
                                  <m:r>
                                    <m:rPr>
                                      <m:sty m:val="p"/>
                                    </m:rPr>
                                    <a:rPr lang="en-US" i="0">
                                      <a:latin typeface="Cambria Math" panose="02040503050406030204" pitchFamily="18" charset="0"/>
                                    </a:rPr>
                                    <m:t>nk</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x</m:t>
                                              </m:r>
                                            </m:e>
                                          </m:acc>
                                        </m:e>
                                        <m:sub>
                                          <m:r>
                                            <m:rPr>
                                              <m:sty m:val="p"/>
                                            </m:rPr>
                                            <a:rPr lang="en-US" i="0">
                                              <a:latin typeface="Cambria Math" panose="02040503050406030204" pitchFamily="18" charset="0"/>
                                            </a:rPr>
                                            <m:t>n</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μ</m:t>
                                              </m:r>
                                            </m:e>
                                          </m:acc>
                                        </m:e>
                                        <m:sub>
                                          <m:r>
                                            <m:rPr>
                                              <m:sty m:val="p"/>
                                            </m:rPr>
                                            <a:rPr lang="en-US" i="0">
                                              <a:latin typeface="Cambria Math" panose="02040503050406030204" pitchFamily="18" charset="0"/>
                                            </a:rPr>
                                            <m:t>k</m:t>
                                          </m:r>
                                        </m:sub>
                                      </m:sSub>
                                    </m:e>
                                  </m:d>
                                </m:e>
                                <m:sup>
                                  <m:r>
                                    <a:rPr lang="en-US" i="0">
                                      <a:latin typeface="Cambria Math" panose="02040503050406030204" pitchFamily="18" charset="0"/>
                                    </a:rPr>
                                    <m:t>2</m:t>
                                  </m:r>
                                </m:sup>
                              </m:sSup>
                            </m:e>
                          </m:nary>
                        </m:e>
                      </m:nary>
                      <m:r>
                        <a:rPr lang="en-US" i="0">
                          <a:latin typeface="Cambria Math" panose="02040503050406030204" pitchFamily="18" charset="0"/>
                        </a:rPr>
                        <m:t> </m:t>
                      </m:r>
                      <m:r>
                        <m:rPr>
                          <m:sty m:val="p"/>
                        </m:rPr>
                        <a:rPr lang="en-US" i="0">
                          <a:latin typeface="Cambria Math" panose="02040503050406030204" pitchFamily="18" charset="0"/>
                        </a:rPr>
                        <m:t>with</m:t>
                      </m:r>
                      <m:r>
                        <a:rPr lang="en-US" i="0">
                          <a:latin typeface="Cambria Math" panose="02040503050406030204" pitchFamily="18" charset="0"/>
                        </a:rPr>
                        <m:t> </m:t>
                      </m:r>
                      <m:r>
                        <m:rPr>
                          <m:sty m:val="p"/>
                        </m:rPr>
                        <a:rPr lang="en-US" i="0">
                          <a:latin typeface="Cambria Math" panose="02040503050406030204" pitchFamily="18" charset="0"/>
                        </a:rPr>
                        <m:t>respect</m:t>
                      </m:r>
                      <m:r>
                        <a:rPr lang="en-US" i="0">
                          <a:latin typeface="Cambria Math" panose="02040503050406030204" pitchFamily="18" charset="0"/>
                        </a:rPr>
                        <m:t> </m:t>
                      </m:r>
                      <m:r>
                        <m:rPr>
                          <m:sty m:val="p"/>
                        </m:rPr>
                        <a:rPr lang="en-US" i="0">
                          <a:latin typeface="Cambria Math" panose="02040503050406030204" pitchFamily="18" charset="0"/>
                        </a:rPr>
                        <m:t>to</m:t>
                      </m:r>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r</m:t>
                          </m:r>
                        </m:e>
                        <m:sub>
                          <m:r>
                            <m:rPr>
                              <m:sty m:val="p"/>
                            </m:rPr>
                            <a:rPr lang="en-US" i="0">
                              <a:latin typeface="Cambria Math" panose="02040503050406030204" pitchFamily="18" charset="0"/>
                            </a:rPr>
                            <m:t>nk</m:t>
                          </m:r>
                        </m:sub>
                      </m:sSub>
                      <m:r>
                        <a:rPr lang="en-US" i="0">
                          <a:latin typeface="Cambria Math" panose="02040503050406030204" pitchFamily="18" charset="0"/>
                        </a:rPr>
                        <m:t> </m:t>
                      </m:r>
                      <m:r>
                        <m:rPr>
                          <m:sty m:val="p"/>
                        </m:rPr>
                        <a:rPr lang="en-US" i="0">
                          <a:latin typeface="Cambria Math" panose="02040503050406030204" pitchFamily="18" charset="0"/>
                        </a:rPr>
                        <m:t>and</m:t>
                      </m:r>
                      <m:r>
                        <a:rPr lang="en-US" i="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μ</m:t>
                              </m:r>
                            </m:e>
                          </m:acc>
                        </m:e>
                        <m:sub>
                          <m:r>
                            <m:rPr>
                              <m:sty m:val="p"/>
                            </m:rPr>
                            <a:rPr lang="en-US" i="0">
                              <a:latin typeface="Cambria Math" panose="02040503050406030204" pitchFamily="18" charset="0"/>
                            </a:rPr>
                            <m:t>k</m:t>
                          </m:r>
                        </m:sub>
                      </m:sSub>
                    </m:oMath>
                  </m:oMathPara>
                </a14:m>
                <a:endParaRPr lang="en-US" dirty="0"/>
              </a:p>
              <a:p>
                <a:pPr marL="0" indent="0" fontAlgn="base">
                  <a:buNone/>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where</m:t>
                      </m:r>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r</m:t>
                          </m:r>
                        </m:e>
                        <m:sub>
                          <m:r>
                            <m:rPr>
                              <m:sty m:val="p"/>
                            </m:rPr>
                            <a:rPr lang="en-US" i="0">
                              <a:latin typeface="Cambria Math" panose="02040503050406030204" pitchFamily="18" charset="0"/>
                            </a:rPr>
                            <m:t>nk</m:t>
                          </m:r>
                        </m:sub>
                      </m:sSub>
                      <m:r>
                        <a:rPr lang="en-US" i="0">
                          <a:latin typeface="Cambria Math" panose="02040503050406030204" pitchFamily="18" charset="0"/>
                        </a:rPr>
                        <m:t> </m:t>
                      </m:r>
                      <m:r>
                        <m:rPr>
                          <m:sty m:val="p"/>
                        </m:rPr>
                        <a:rPr lang="en-US" i="0">
                          <a:latin typeface="Cambria Math" panose="02040503050406030204" pitchFamily="18" charset="0"/>
                        </a:rPr>
                        <m:t>is</m:t>
                      </m:r>
                      <m:r>
                        <a:rPr lang="en-US" i="0">
                          <a:latin typeface="Cambria Math" panose="02040503050406030204" pitchFamily="18" charset="0"/>
                        </a:rPr>
                        <m:t> </m:t>
                      </m:r>
                      <m:r>
                        <m:rPr>
                          <m:sty m:val="p"/>
                        </m:rPr>
                        <a:rPr lang="en-US" i="0">
                          <a:latin typeface="Cambria Math" panose="02040503050406030204" pitchFamily="18" charset="0"/>
                        </a:rPr>
                        <m:t>the</m:t>
                      </m:r>
                      <m:r>
                        <a:rPr lang="en-US" i="0">
                          <a:latin typeface="Cambria Math" panose="02040503050406030204" pitchFamily="18" charset="0"/>
                        </a:rPr>
                        <m:t> </m:t>
                      </m:r>
                      <m:r>
                        <m:rPr>
                          <m:sty m:val="p"/>
                        </m:rPr>
                        <a:rPr lang="en-US" i="0">
                          <a:latin typeface="Cambria Math" panose="02040503050406030204" pitchFamily="18" charset="0"/>
                        </a:rPr>
                        <m:t>membership</m:t>
                      </m:r>
                      <m:r>
                        <a:rPr lang="en-US" i="0">
                          <a:latin typeface="Cambria Math" panose="02040503050406030204" pitchFamily="18" charset="0"/>
                        </a:rPr>
                        <m:t> </m:t>
                      </m:r>
                      <m:r>
                        <m:rPr>
                          <m:sty m:val="p"/>
                        </m:rPr>
                        <a:rPr lang="en-US" i="0">
                          <a:latin typeface="Cambria Math" panose="02040503050406030204" pitchFamily="18" charset="0"/>
                        </a:rPr>
                        <m:t>of</m:t>
                      </m:r>
                      <m:r>
                        <a:rPr lang="en-US" i="0">
                          <a:latin typeface="Cambria Math" panose="02040503050406030204" pitchFamily="18" charset="0"/>
                        </a:rPr>
                        <m:t> </m:t>
                      </m:r>
                      <m:r>
                        <m:rPr>
                          <m:sty m:val="p"/>
                        </m:rPr>
                        <a:rPr lang="en-US" i="0">
                          <a:latin typeface="Cambria Math" panose="02040503050406030204" pitchFamily="18" charset="0"/>
                        </a:rPr>
                        <m:t>data</m:t>
                      </m:r>
                      <m:r>
                        <a:rPr lang="en-US" i="0">
                          <a:latin typeface="Cambria Math" panose="02040503050406030204" pitchFamily="18" charset="0"/>
                        </a:rPr>
                        <m:t> </m:t>
                      </m:r>
                      <m:r>
                        <m:rPr>
                          <m:sty m:val="p"/>
                        </m:rPr>
                        <a:rPr lang="en-US" i="0">
                          <a:latin typeface="Cambria Math" panose="02040503050406030204" pitchFamily="18" charset="0"/>
                        </a:rPr>
                        <m:t>point</m:t>
                      </m:r>
                      <m:r>
                        <a:rPr lang="en-US" i="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x</m:t>
                              </m:r>
                            </m:e>
                          </m:acc>
                        </m:e>
                        <m:sub>
                          <m:r>
                            <m:rPr>
                              <m:sty m:val="p"/>
                            </m:rPr>
                            <a:rPr lang="en-US" i="0">
                              <a:latin typeface="Cambria Math" panose="02040503050406030204" pitchFamily="18" charset="0"/>
                            </a:rPr>
                            <m:t>n</m:t>
                          </m:r>
                        </m:sub>
                      </m:sSub>
                      <m:r>
                        <a:rPr lang="en-US" i="0">
                          <a:latin typeface="Cambria Math" panose="02040503050406030204" pitchFamily="18" charset="0"/>
                        </a:rPr>
                        <m:t> </m:t>
                      </m:r>
                      <m:r>
                        <m:rPr>
                          <m:sty m:val="p"/>
                        </m:rPr>
                        <a:rPr lang="en-US" b="0" i="0" smtClean="0">
                          <a:latin typeface="Cambria Math" panose="02040503050406030204" pitchFamily="18" charset="0"/>
                        </a:rPr>
                        <m:t>in</m:t>
                      </m:r>
                      <m:r>
                        <a:rPr lang="en-US" i="0">
                          <a:latin typeface="Cambria Math" panose="02040503050406030204" pitchFamily="18" charset="0"/>
                        </a:rPr>
                        <m:t> </m:t>
                      </m:r>
                      <m:r>
                        <m:rPr>
                          <m:sty m:val="p"/>
                        </m:rPr>
                        <a:rPr lang="en-US" i="0">
                          <a:latin typeface="Cambria Math" panose="02040503050406030204" pitchFamily="18" charset="0"/>
                        </a:rPr>
                        <m:t>cluster</m:t>
                      </m:r>
                      <m:r>
                        <a:rPr lang="en-US" i="0">
                          <a:latin typeface="Cambria Math" panose="02040503050406030204" pitchFamily="18" charset="0"/>
                        </a:rPr>
                        <m:t> </m:t>
                      </m:r>
                      <m:r>
                        <m:rPr>
                          <m:sty m:val="p"/>
                        </m:rPr>
                        <a:rPr lang="en-US" i="0">
                          <a:latin typeface="Cambria Math" panose="02040503050406030204" pitchFamily="18" charset="0"/>
                        </a:rPr>
                        <m:t>k</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r>
                        <a:rPr lang="en-US" i="0">
                          <a:latin typeface="Cambria Math" panose="02040503050406030204" pitchFamily="18" charset="0"/>
                        </a:rPr>
                        <m:t>;</m:t>
                      </m:r>
                    </m:oMath>
                  </m:oMathPara>
                </a14:m>
                <a:endParaRPr lang="en-US" dirty="0"/>
              </a:p>
              <a:p>
                <a:pPr marL="0" indent="0" fontAlgn="base">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sty m:val="p"/>
                                </m:rPr>
                                <a:rPr lang="en-US" i="0">
                                  <a:latin typeface="Cambria Math" panose="02040503050406030204" pitchFamily="18" charset="0"/>
                                </a:rPr>
                                <m:t>μ</m:t>
                              </m:r>
                            </m:e>
                          </m:acc>
                        </m:e>
                        <m:sub>
                          <m:r>
                            <m:rPr>
                              <m:sty m:val="p"/>
                            </m:rPr>
                            <a:rPr lang="en-US" i="0">
                              <a:latin typeface="Cambria Math" panose="02040503050406030204" pitchFamily="18" charset="0"/>
                            </a:rPr>
                            <m:t>k</m:t>
                          </m:r>
                        </m:sub>
                      </m:sSub>
                      <m:r>
                        <a:rPr lang="en-US" i="0">
                          <a:latin typeface="Cambria Math" panose="02040503050406030204" pitchFamily="18" charset="0"/>
                        </a:rPr>
                        <m:t> </m:t>
                      </m:r>
                      <m:r>
                        <m:rPr>
                          <m:sty m:val="p"/>
                        </m:rPr>
                        <a:rPr lang="en-US" i="0">
                          <a:latin typeface="Cambria Math" panose="02040503050406030204" pitchFamily="18" charset="0"/>
                        </a:rPr>
                        <m:t>is</m:t>
                      </m:r>
                      <m:r>
                        <a:rPr lang="en-US" i="0">
                          <a:latin typeface="Cambria Math" panose="02040503050406030204" pitchFamily="18" charset="0"/>
                        </a:rPr>
                        <m:t> </m:t>
                      </m:r>
                      <m:r>
                        <m:rPr>
                          <m:sty m:val="p"/>
                        </m:rPr>
                        <a:rPr lang="en-US" i="0">
                          <a:latin typeface="Cambria Math" panose="02040503050406030204" pitchFamily="18" charset="0"/>
                        </a:rPr>
                        <m:t>the</m:t>
                      </m:r>
                      <m:r>
                        <a:rPr lang="en-US" i="0">
                          <a:latin typeface="Cambria Math" panose="02040503050406030204" pitchFamily="18" charset="0"/>
                        </a:rPr>
                        <m:t> </m:t>
                      </m:r>
                      <m:r>
                        <m:rPr>
                          <m:sty m:val="p"/>
                        </m:rPr>
                        <a:rPr lang="en-US" i="0">
                          <a:latin typeface="Cambria Math" panose="02040503050406030204" pitchFamily="18" charset="0"/>
                        </a:rPr>
                        <m:t>reference</m:t>
                      </m:r>
                      <m:r>
                        <a:rPr lang="en-US" i="0">
                          <a:latin typeface="Cambria Math" panose="02040503050406030204" pitchFamily="18" charset="0"/>
                        </a:rPr>
                        <m:t> </m:t>
                      </m:r>
                      <m:r>
                        <m:rPr>
                          <m:sty m:val="p"/>
                        </m:rPr>
                        <a:rPr lang="en-US" i="0">
                          <a:latin typeface="Cambria Math" panose="02040503050406030204" pitchFamily="18" charset="0"/>
                        </a:rPr>
                        <m:t>point</m:t>
                      </m:r>
                      <m:r>
                        <a:rPr lang="en-US" i="0">
                          <a:latin typeface="Cambria Math" panose="02040503050406030204" pitchFamily="18" charset="0"/>
                        </a:rPr>
                        <m:t> </m:t>
                      </m:r>
                      <m:r>
                        <m:rPr>
                          <m:sty m:val="p"/>
                        </m:rPr>
                        <a:rPr lang="en-US" i="0">
                          <a:latin typeface="Cambria Math" panose="02040503050406030204" pitchFamily="18" charset="0"/>
                        </a:rPr>
                        <m:t>for</m:t>
                      </m:r>
                      <m:r>
                        <a:rPr lang="en-US" i="0">
                          <a:latin typeface="Cambria Math" panose="02040503050406030204" pitchFamily="18" charset="0"/>
                        </a:rPr>
                        <m:t> </m:t>
                      </m:r>
                      <m:r>
                        <m:rPr>
                          <m:sty m:val="p"/>
                        </m:rPr>
                        <a:rPr lang="en-US" i="0">
                          <a:latin typeface="Cambria Math" panose="02040503050406030204" pitchFamily="18" charset="0"/>
                        </a:rPr>
                        <m:t>cluster</m:t>
                      </m:r>
                      <m:r>
                        <a:rPr lang="en-US" i="0">
                          <a:latin typeface="Cambria Math" panose="02040503050406030204" pitchFamily="18" charset="0"/>
                        </a:rPr>
                        <m:t> </m:t>
                      </m:r>
                      <m:r>
                        <m:rPr>
                          <m:sty m:val="p"/>
                        </m:rPr>
                        <a:rPr lang="en-US" i="0">
                          <a:latin typeface="Cambria Math" panose="02040503050406030204" pitchFamily="18" charset="0"/>
                        </a:rPr>
                        <m:t>k</m:t>
                      </m:r>
                    </m:oMath>
                  </m:oMathPara>
                </a14:m>
                <a:endParaRPr lang="en-US" dirty="0"/>
              </a:p>
              <a:p>
                <a:pPr marL="0" indent="0" fontAlgn="base">
                  <a:buNone/>
                </a:pPr>
                <a:endParaRPr lang="en-US" dirty="0"/>
              </a:p>
              <a:p>
                <a:pPr marL="0" indent="0" fontAlgn="base">
                  <a:buNone/>
                </a:pPr>
                <a:r>
                  <a:rPr lang="en-US" dirty="0">
                    <a:latin typeface="Cambria Math" panose="02040503050406030204" pitchFamily="18" charset="0"/>
                    <a:ea typeface="Cambria Math" panose="02040503050406030204" pitchFamily="18" charset="0"/>
                  </a:rPr>
                  <a:t>Alternating estimation of these two sets of parameters:</a:t>
                </a:r>
              </a:p>
              <a:p>
                <a:pPr marL="457200" indent="-457200" fontAlgn="base">
                  <a:buFont typeface="+mj-lt"/>
                  <a:buAutoNum type="arabicPeriod"/>
                </a:pPr>
                <a:r>
                  <a:rPr lang="en-US" dirty="0">
                    <a:latin typeface="Cambria Math" panose="02040503050406030204" pitchFamily="18" charset="0"/>
                    <a:ea typeface="Cambria Math" panose="02040503050406030204" pitchFamily="18" charset="0"/>
                  </a:rPr>
                  <a:t>First, assign points to the K clusters, either randomly, or efficiently to improve convergence.</a:t>
                </a:r>
              </a:p>
              <a:p>
                <a:pPr marL="457200" indent="-457200" fontAlgn="base">
                  <a:buFont typeface="+mj-lt"/>
                  <a:buAutoNum type="arabicPeriod"/>
                </a:pPr>
                <a:r>
                  <a:rPr lang="en-US" dirty="0">
                    <a:latin typeface="Cambria Math" panose="02040503050406030204" pitchFamily="18" charset="0"/>
                    <a:ea typeface="Cambria Math" panose="02040503050406030204" pitchFamily="18" charset="0"/>
                  </a:rPr>
                  <a:t>Then calculate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n-US">
                                <a:latin typeface="Cambria Math" panose="02040503050406030204" pitchFamily="18" charset="0"/>
                                <a:ea typeface="Cambria Math" panose="02040503050406030204" pitchFamily="18" charset="0"/>
                              </a:rPr>
                              <m:t>μ</m:t>
                            </m:r>
                          </m:e>
                        </m:acc>
                      </m:e>
                      <m:sub>
                        <m:r>
                          <m:rPr>
                            <m:sty m:val="p"/>
                          </m:rPr>
                          <a:rPr lang="en-US">
                            <a:latin typeface="Cambria Math" panose="02040503050406030204" pitchFamily="18" charset="0"/>
                            <a:ea typeface="Cambria Math" panose="02040503050406030204" pitchFamily="18" charset="0"/>
                          </a:rPr>
                          <m:t>k</m:t>
                        </m:r>
                      </m:sub>
                    </m:sSub>
                  </m:oMath>
                </a14:m>
                <a:r>
                  <a:rPr lang="en-US" dirty="0">
                    <a:latin typeface="Cambria Math" panose="02040503050406030204" pitchFamily="18" charset="0"/>
                    <a:ea typeface="Cambria Math" panose="02040503050406030204" pitchFamily="18" charset="0"/>
                  </a:rPr>
                  <a:t> = center of the points assigned to cluster k.</a:t>
                </a:r>
              </a:p>
              <a:p>
                <a:pPr marL="457200" indent="-457200" fontAlgn="base">
                  <a:buFont typeface="+mj-lt"/>
                  <a:buAutoNum type="arabicPeriod"/>
                </a:pPr>
                <a:r>
                  <a:rPr lang="en-US" dirty="0">
                    <a:latin typeface="Cambria Math" panose="02040503050406030204" pitchFamily="18" charset="0"/>
                    <a:ea typeface="Cambria Math" panose="02040503050406030204" pitchFamily="18" charset="0"/>
                  </a:rPr>
                  <a:t>Reassign the points to clusters according to which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n-US">
                                <a:latin typeface="Cambria Math" panose="02040503050406030204" pitchFamily="18" charset="0"/>
                                <a:ea typeface="Cambria Math" panose="02040503050406030204" pitchFamily="18" charset="0"/>
                              </a:rPr>
                              <m:t>μ</m:t>
                            </m:r>
                          </m:e>
                        </m:acc>
                      </m:e>
                      <m:sub>
                        <m:r>
                          <m:rPr>
                            <m:sty m:val="p"/>
                          </m:rPr>
                          <a:rPr lang="en-US">
                            <a:latin typeface="Cambria Math" panose="02040503050406030204" pitchFamily="18" charset="0"/>
                            <a:ea typeface="Cambria Math" panose="02040503050406030204" pitchFamily="18" charset="0"/>
                          </a:rPr>
                          <m:t>k</m:t>
                        </m:r>
                      </m:sub>
                    </m:sSub>
                  </m:oMath>
                </a14:m>
                <a:r>
                  <a:rPr lang="en-US" dirty="0">
                    <a:latin typeface="Cambria Math" panose="02040503050406030204" pitchFamily="18" charset="0"/>
                    <a:ea typeface="Cambria Math" panose="02040503050406030204" pitchFamily="18" charset="0"/>
                  </a:rPr>
                  <a:t> they are closest to.</a:t>
                </a:r>
              </a:p>
              <a:p>
                <a:pPr marL="457200" indent="-457200" fontAlgn="base">
                  <a:buFont typeface="+mj-lt"/>
                  <a:buAutoNum type="arabicPeriod"/>
                </a:pPr>
                <a:r>
                  <a:rPr lang="en-US" dirty="0">
                    <a:latin typeface="Cambria Math" panose="02040503050406030204" pitchFamily="18" charset="0"/>
                    <a:ea typeface="Cambria Math" panose="02040503050406030204" pitchFamily="18" charset="0"/>
                  </a:rPr>
                  <a:t>Return to step 2, and repeat until results converge.</a:t>
                </a:r>
              </a:p>
              <a:p>
                <a:endParaRPr lang="en-US" dirty="0"/>
              </a:p>
            </p:txBody>
          </p:sp>
        </mc:Choice>
        <mc:Fallback xmlns="">
          <p:sp>
            <p:nvSpPr>
              <p:cNvPr id="4" name="Content Placeholder 3">
                <a:extLst>
                  <a:ext uri="{FF2B5EF4-FFF2-40B4-BE49-F238E27FC236}">
                    <a16:creationId xmlns:a16="http://schemas.microsoft.com/office/drawing/2014/main" id="{44DE97D2-1D3F-934A-A8EC-EB6CD62518BA}"/>
                  </a:ext>
                </a:extLst>
              </p:cNvPr>
              <p:cNvSpPr>
                <a:spLocks noGrp="1" noRot="1" noChangeAspect="1" noMove="1" noResize="1" noEditPoints="1" noAdjustHandles="1" noChangeArrowheads="1" noChangeShapeType="1" noTextEdit="1"/>
              </p:cNvSpPr>
              <p:nvPr>
                <p:ph sz="half" idx="2"/>
              </p:nvPr>
            </p:nvSpPr>
            <p:spPr>
              <a:xfrm>
                <a:off x="386860" y="1405890"/>
                <a:ext cx="8410996" cy="4732020"/>
              </a:xfrm>
              <a:blipFill>
                <a:blip r:embed="rId2"/>
                <a:stretch>
                  <a:fillRect l="-602" t="-16086" r="-45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C40A8BE-F886-0447-BFA7-5EDA4718D90E}"/>
              </a:ext>
            </a:extLst>
          </p:cNvPr>
          <p:cNvSpPr>
            <a:spLocks noGrp="1"/>
          </p:cNvSpPr>
          <p:nvPr>
            <p:ph type="sldNum" sz="quarter" idx="12"/>
          </p:nvPr>
        </p:nvSpPr>
        <p:spPr/>
        <p:txBody>
          <a:bodyPr/>
          <a:lstStyle/>
          <a:p>
            <a:fld id="{F55E13C6-A4BF-A842-9635-B1271B30A9E0}" type="slidenum">
              <a:rPr lang="en-US" smtClean="0"/>
              <a:pPr/>
              <a:t>32</a:t>
            </a:fld>
            <a:endParaRPr lang="en-US" dirty="0"/>
          </a:p>
        </p:txBody>
      </p:sp>
      <p:sp>
        <p:nvSpPr>
          <p:cNvPr id="7" name="Footer Placeholder 3">
            <a:extLst>
              <a:ext uri="{FF2B5EF4-FFF2-40B4-BE49-F238E27FC236}">
                <a16:creationId xmlns:a16="http://schemas.microsoft.com/office/drawing/2014/main" id="{9230E7DD-7DA7-FF44-8914-E8C09FC28F27}"/>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57989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FCE0-3FA8-E24B-B846-580F2A1E85A6}"/>
              </a:ext>
            </a:extLst>
          </p:cNvPr>
          <p:cNvSpPr>
            <a:spLocks noGrp="1"/>
          </p:cNvSpPr>
          <p:nvPr>
            <p:ph type="title"/>
          </p:nvPr>
        </p:nvSpPr>
        <p:spPr/>
        <p:txBody>
          <a:bodyPr/>
          <a:lstStyle/>
          <a:p>
            <a:r>
              <a:rPr lang="en-US" sz="2000" b="1" dirty="0">
                <a:solidFill>
                  <a:srgbClr val="000000"/>
                </a:solidFill>
              </a:rPr>
              <a:t>K-means Clustering (contd.)</a:t>
            </a:r>
            <a:endParaRPr lang="en-US" dirty="0"/>
          </a:p>
        </p:txBody>
      </p:sp>
      <p:sp>
        <p:nvSpPr>
          <p:cNvPr id="4" name="Content Placeholder 3">
            <a:extLst>
              <a:ext uri="{FF2B5EF4-FFF2-40B4-BE49-F238E27FC236}">
                <a16:creationId xmlns:a16="http://schemas.microsoft.com/office/drawing/2014/main" id="{8C83903B-85CB-EC46-B5AA-B9FC84220C0F}"/>
              </a:ext>
            </a:extLst>
          </p:cNvPr>
          <p:cNvSpPr>
            <a:spLocks noGrp="1"/>
          </p:cNvSpPr>
          <p:nvPr>
            <p:ph sz="half" idx="2"/>
          </p:nvPr>
        </p:nvSpPr>
        <p:spPr>
          <a:xfrm>
            <a:off x="367242" y="1383030"/>
            <a:ext cx="8410997" cy="4558160"/>
          </a:xfrm>
        </p:spPr>
        <p:txBody>
          <a:bodyPr/>
          <a:lstStyle/>
          <a:p>
            <a:r>
              <a:rPr lang="en-US" sz="1800" b="1" dirty="0">
                <a:solidFill>
                  <a:schemeClr val="accent1"/>
                </a:solidFill>
              </a:rPr>
              <a:t>Cost function/Guiding Principle: </a:t>
            </a:r>
            <a:r>
              <a:rPr lang="en-US" sz="1800" dirty="0"/>
              <a:t>Identify clusters by minimizing the distance between samples and defined cluster centers.</a:t>
            </a:r>
          </a:p>
          <a:p>
            <a:endParaRPr lang="en-US" sz="1800" dirty="0"/>
          </a:p>
          <a:p>
            <a:r>
              <a:rPr lang="en-US" sz="1800" b="1" dirty="0" err="1">
                <a:solidFill>
                  <a:schemeClr val="accent1"/>
                </a:solidFill>
              </a:rPr>
              <a:t>scikit</a:t>
            </a:r>
            <a:r>
              <a:rPr lang="en-US" sz="1800" b="1" dirty="0">
                <a:solidFill>
                  <a:schemeClr val="accent1"/>
                </a:solidFill>
              </a:rPr>
              <a:t>-learn Code:</a:t>
            </a:r>
          </a:p>
          <a:p>
            <a:pPr marL="342900" indent="-342900">
              <a:buFont typeface="+mj-lt"/>
              <a:buAutoNum type="arabicPeriod"/>
            </a:pPr>
            <a:r>
              <a:rPr lang="en-US" sz="1800" dirty="0"/>
              <a:t>Import libraries: </a:t>
            </a:r>
          </a:p>
          <a:p>
            <a:pPr marL="342900" indent="-342900">
              <a:buFont typeface="+mj-lt"/>
              <a:buAutoNum type="arabicPeriod"/>
            </a:pPr>
            <a:endParaRPr lang="en-US" sz="1800" dirty="0"/>
          </a:p>
          <a:p>
            <a:pPr marL="342900" indent="-342900">
              <a:buFont typeface="+mj-lt"/>
              <a:buAutoNum type="arabicPeriod"/>
            </a:pPr>
            <a:r>
              <a:rPr lang="en-US" sz="1800" dirty="0"/>
              <a:t>Define objects and number of clusters: </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Do a fit and predict cluster assignments; extract cluster labels and centers:</a:t>
            </a:r>
          </a:p>
          <a:p>
            <a:endParaRPr lang="en-US" dirty="0"/>
          </a:p>
        </p:txBody>
      </p:sp>
      <p:sp>
        <p:nvSpPr>
          <p:cNvPr id="5" name="Slide Number Placeholder 4">
            <a:extLst>
              <a:ext uri="{FF2B5EF4-FFF2-40B4-BE49-F238E27FC236}">
                <a16:creationId xmlns:a16="http://schemas.microsoft.com/office/drawing/2014/main" id="{FF154383-5C36-CA43-B176-73B988FF562E}"/>
              </a:ext>
            </a:extLst>
          </p:cNvPr>
          <p:cNvSpPr>
            <a:spLocks noGrp="1"/>
          </p:cNvSpPr>
          <p:nvPr>
            <p:ph type="sldNum" sz="quarter" idx="12"/>
          </p:nvPr>
        </p:nvSpPr>
        <p:spPr/>
        <p:txBody>
          <a:bodyPr/>
          <a:lstStyle/>
          <a:p>
            <a:fld id="{F55E13C6-A4BF-A842-9635-B1271B30A9E0}" type="slidenum">
              <a:rPr lang="en-US" smtClean="0"/>
              <a:pPr/>
              <a:t>33</a:t>
            </a:fld>
            <a:endParaRPr lang="en-US" dirty="0"/>
          </a:p>
        </p:txBody>
      </p:sp>
      <p:pic>
        <p:nvPicPr>
          <p:cNvPr id="8" name="Picture 7">
            <a:extLst>
              <a:ext uri="{FF2B5EF4-FFF2-40B4-BE49-F238E27FC236}">
                <a16:creationId xmlns:a16="http://schemas.microsoft.com/office/drawing/2014/main" id="{0F24821B-3518-0B48-8D41-6DF02B886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957" y="2659380"/>
            <a:ext cx="3657600" cy="419100"/>
          </a:xfrm>
          <a:prstGeom prst="rect">
            <a:avLst/>
          </a:prstGeom>
        </p:spPr>
      </p:pic>
      <p:pic>
        <p:nvPicPr>
          <p:cNvPr id="10" name="Picture 9">
            <a:extLst>
              <a:ext uri="{FF2B5EF4-FFF2-40B4-BE49-F238E27FC236}">
                <a16:creationId xmlns:a16="http://schemas.microsoft.com/office/drawing/2014/main" id="{ACB614EB-9D38-074C-9E20-5EF549342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957" y="3900235"/>
            <a:ext cx="5397500" cy="406400"/>
          </a:xfrm>
          <a:prstGeom prst="rect">
            <a:avLst/>
          </a:prstGeom>
        </p:spPr>
      </p:pic>
      <p:pic>
        <p:nvPicPr>
          <p:cNvPr id="12" name="Picture 11">
            <a:extLst>
              <a:ext uri="{FF2B5EF4-FFF2-40B4-BE49-F238E27FC236}">
                <a16:creationId xmlns:a16="http://schemas.microsoft.com/office/drawing/2014/main" id="{F1C7C080-4F86-B641-8D32-594B00B2D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957" y="5056668"/>
            <a:ext cx="3276600" cy="863600"/>
          </a:xfrm>
          <a:prstGeom prst="rect">
            <a:avLst/>
          </a:prstGeom>
        </p:spPr>
      </p:pic>
      <p:sp>
        <p:nvSpPr>
          <p:cNvPr id="9" name="Footer Placeholder 3">
            <a:extLst>
              <a:ext uri="{FF2B5EF4-FFF2-40B4-BE49-F238E27FC236}">
                <a16:creationId xmlns:a16="http://schemas.microsoft.com/office/drawing/2014/main" id="{617D6974-3881-BF4F-95CB-71C87F5A3131}"/>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42699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dirty="0">
                <a:solidFill>
                  <a:srgbClr val="000000"/>
                </a:solidFill>
              </a:rPr>
              <a:t>Supervised Learning </a:t>
            </a:r>
            <a:r>
              <a:rPr lang="en-US" dirty="0" err="1">
                <a:solidFill>
                  <a:srgbClr val="000000"/>
                </a:solidFill>
              </a:rPr>
              <a:t>Ia</a:t>
            </a:r>
            <a:r>
              <a:rPr lang="en-US" dirty="0">
                <a:solidFill>
                  <a:srgbClr val="000000"/>
                </a:solidFill>
              </a:rPr>
              <a:t>:</a:t>
            </a:r>
            <a:br>
              <a:rPr lang="en-US" dirty="0">
                <a:solidFill>
                  <a:srgbClr val="000000"/>
                </a:solidFill>
              </a:rPr>
            </a:br>
            <a:r>
              <a:rPr lang="en-US" sz="2000" b="1" dirty="0"/>
              <a:t>Linear Regression</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b="1" dirty="0">
                <a:solidFill>
                  <a:srgbClr val="0070C0"/>
                </a:solidFill>
              </a:rPr>
              <a:t>Definition:</a:t>
            </a:r>
            <a:r>
              <a:rPr lang="en-US" sz="1800" dirty="0"/>
              <a:t> A simple model in which a response variable y is linearly dependent on predictor variable(s) </a:t>
            </a:r>
            <a:r>
              <a:rPr lang="en-US" sz="1800" dirty="0">
                <a:sym typeface="Wingdings"/>
              </a:rPr>
              <a:t> </a:t>
            </a:r>
            <a:r>
              <a:rPr lang="en-US" sz="1800" dirty="0"/>
              <a:t>Build model to estimate population regression function</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34</a:t>
            </a:fld>
            <a:endParaRPr lang="en-US"/>
          </a:p>
        </p:txBody>
      </p:sp>
      <p:sp>
        <p:nvSpPr>
          <p:cNvPr id="8" name="Rectangle 7"/>
          <p:cNvSpPr/>
          <p:nvPr/>
        </p:nvSpPr>
        <p:spPr>
          <a:xfrm>
            <a:off x="7198847" y="6003442"/>
            <a:ext cx="2025363" cy="276999"/>
          </a:xfrm>
          <a:prstGeom prst="rect">
            <a:avLst/>
          </a:prstGeom>
        </p:spPr>
        <p:txBody>
          <a:bodyPr wrap="none">
            <a:spAutoFit/>
          </a:bodyPr>
          <a:lstStyle/>
          <a:p>
            <a:r>
              <a:rPr lang="en-US" sz="1200" i="1"/>
              <a:t>Data from James </a:t>
            </a:r>
            <a:r>
              <a:rPr lang="en-US" sz="1200" i="1" dirty="0"/>
              <a:t>et al., 2013</a:t>
            </a:r>
          </a:p>
        </p:txBody>
      </p:sp>
      <p:sp>
        <p:nvSpPr>
          <p:cNvPr id="9" name="Footer Placeholder 3">
            <a:extLst>
              <a:ext uri="{FF2B5EF4-FFF2-40B4-BE49-F238E27FC236}">
                <a16:creationId xmlns:a16="http://schemas.microsoft.com/office/drawing/2014/main" id="{8E176DCB-F298-5449-A806-E0698C57489C}"/>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5" name="Picture 4">
            <a:extLst>
              <a:ext uri="{FF2B5EF4-FFF2-40B4-BE49-F238E27FC236}">
                <a16:creationId xmlns:a16="http://schemas.microsoft.com/office/drawing/2014/main" id="{3BED67AC-300A-3B4C-8DE7-C483FDB77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358" y="2242149"/>
            <a:ext cx="5511800" cy="3962400"/>
          </a:xfrm>
          <a:prstGeom prst="rect">
            <a:avLst/>
          </a:prstGeom>
        </p:spPr>
      </p:pic>
    </p:spTree>
    <p:extLst>
      <p:ext uri="{BB962C8B-B14F-4D97-AF65-F5344CB8AC3E}">
        <p14:creationId xmlns:p14="http://schemas.microsoft.com/office/powerpoint/2010/main" val="1304779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563322" y="4431393"/>
            <a:ext cx="3655338" cy="340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934664" y="4203773"/>
            <a:ext cx="481834" cy="481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Linear Regression (contd.)</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b="1" dirty="0">
                <a:solidFill>
                  <a:srgbClr val="0070C0"/>
                </a:solidFill>
              </a:rPr>
              <a:t>Context of use with examples: </a:t>
            </a:r>
            <a:r>
              <a:rPr lang="en-US" sz="1800" dirty="0"/>
              <a:t>LR is used if you believe that changes in the response variable are directly proportional to changes in one or more independent variables.</a:t>
            </a:r>
          </a:p>
          <a:p>
            <a:pPr marL="0" indent="0">
              <a:buNone/>
            </a:pPr>
            <a:endParaRPr lang="en-US" sz="1800" dirty="0"/>
          </a:p>
          <a:p>
            <a:pPr marL="0" indent="0">
              <a:buNone/>
            </a:pPr>
            <a:r>
              <a:rPr lang="en-US" sz="1800" i="1" u="sng" dirty="0"/>
              <a:t>Example</a:t>
            </a:r>
            <a:r>
              <a:rPr lang="en-US" sz="1800" dirty="0"/>
              <a:t>: changes in gene expression as a consequence of genomic variants (</a:t>
            </a:r>
            <a:r>
              <a:rPr lang="en-US" sz="1800" dirty="0" err="1"/>
              <a:t>ie</a:t>
            </a:r>
            <a:r>
              <a:rPr lang="en-US" sz="1800" dirty="0"/>
              <a:t>., </a:t>
            </a:r>
            <a:r>
              <a:rPr lang="en-US" sz="1800" dirty="0" err="1"/>
              <a:t>eQTLs</a:t>
            </a:r>
            <a:r>
              <a:rPr lang="en-US" sz="1800" dirty="0"/>
              <a:t>)</a:t>
            </a:r>
          </a:p>
          <a:p>
            <a:pPr marL="0" indent="0">
              <a:buNone/>
            </a:pPr>
            <a:endParaRPr lang="en-US" dirty="0"/>
          </a:p>
          <a:p>
            <a:pPr marL="0" indent="0">
              <a:buNone/>
            </a:pPr>
            <a:endParaRPr lang="en-US" dirty="0"/>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35</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589" t="16521" r="23424" b="6987"/>
          <a:stretch/>
        </p:blipFill>
        <p:spPr>
          <a:xfrm>
            <a:off x="4787540" y="3729778"/>
            <a:ext cx="3146763" cy="2245850"/>
          </a:xfrm>
          <a:prstGeom prst="rect">
            <a:avLst/>
          </a:prstGeom>
        </p:spPr>
      </p:pic>
      <p:cxnSp>
        <p:nvCxnSpPr>
          <p:cNvPr id="9" name="Straight Connector 8"/>
          <p:cNvCxnSpPr/>
          <p:nvPr/>
        </p:nvCxnSpPr>
        <p:spPr>
          <a:xfrm>
            <a:off x="563322" y="5305632"/>
            <a:ext cx="3655338" cy="340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Explosion 1 11"/>
          <p:cNvSpPr/>
          <p:nvPr/>
        </p:nvSpPr>
        <p:spPr>
          <a:xfrm>
            <a:off x="890446" y="4991655"/>
            <a:ext cx="659318" cy="659318"/>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p:cNvSpPr/>
          <p:nvPr/>
        </p:nvSpPr>
        <p:spPr>
          <a:xfrm>
            <a:off x="977962" y="5117749"/>
            <a:ext cx="463588" cy="369332"/>
          </a:xfrm>
          <a:prstGeom prst="rect">
            <a:avLst/>
          </a:prstGeom>
        </p:spPr>
        <p:txBody>
          <a:bodyPr wrap="none">
            <a:spAutoFit/>
          </a:bodyPr>
          <a:lstStyle/>
          <a:p>
            <a:r>
              <a:rPr lang="en-US" b="1" dirty="0">
                <a:solidFill>
                  <a:schemeClr val="bg1"/>
                </a:solidFill>
              </a:rPr>
              <a:t>AA</a:t>
            </a:r>
          </a:p>
        </p:txBody>
      </p:sp>
      <p:sp>
        <p:nvSpPr>
          <p:cNvPr id="15" name="Rectangle 14"/>
          <p:cNvSpPr/>
          <p:nvPr/>
        </p:nvSpPr>
        <p:spPr>
          <a:xfrm>
            <a:off x="2895592" y="5115590"/>
            <a:ext cx="625320" cy="41414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TextBox 15"/>
          <p:cNvSpPr txBox="1"/>
          <p:nvPr/>
        </p:nvSpPr>
        <p:spPr>
          <a:xfrm>
            <a:off x="2886542" y="5132159"/>
            <a:ext cx="647739" cy="369332"/>
          </a:xfrm>
          <a:prstGeom prst="rect">
            <a:avLst/>
          </a:prstGeom>
          <a:noFill/>
        </p:spPr>
        <p:txBody>
          <a:bodyPr wrap="square" rtlCol="0">
            <a:spAutoFit/>
          </a:bodyPr>
          <a:lstStyle/>
          <a:p>
            <a:r>
              <a:rPr lang="en-US" b="1"/>
              <a:t>gene</a:t>
            </a:r>
            <a:endParaRPr lang="en-US" b="1" dirty="0"/>
          </a:p>
        </p:txBody>
      </p:sp>
      <p:sp>
        <p:nvSpPr>
          <p:cNvPr id="17" name="Curved Up Arrow 16"/>
          <p:cNvSpPr/>
          <p:nvPr/>
        </p:nvSpPr>
        <p:spPr>
          <a:xfrm flipV="1">
            <a:off x="1244817" y="4819025"/>
            <a:ext cx="1812631" cy="283851"/>
          </a:xfrm>
          <a:prstGeom prst="curvedUpArrow">
            <a:avLst>
              <a:gd name="adj1" fmla="val 0"/>
              <a:gd name="adj2" fmla="val 49082"/>
              <a:gd name="adj3" fmla="val 25000"/>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p:cNvSpPr/>
          <p:nvPr/>
        </p:nvSpPr>
        <p:spPr>
          <a:xfrm>
            <a:off x="977962" y="4243510"/>
            <a:ext cx="415050" cy="369332"/>
          </a:xfrm>
          <a:prstGeom prst="rect">
            <a:avLst/>
          </a:prstGeom>
        </p:spPr>
        <p:txBody>
          <a:bodyPr wrap="none">
            <a:spAutoFit/>
          </a:bodyPr>
          <a:lstStyle/>
          <a:p>
            <a:r>
              <a:rPr lang="en-US" b="1" dirty="0">
                <a:solidFill>
                  <a:schemeClr val="bg1"/>
                </a:solidFill>
              </a:rPr>
              <a:t>TT</a:t>
            </a:r>
          </a:p>
        </p:txBody>
      </p:sp>
      <p:sp>
        <p:nvSpPr>
          <p:cNvPr id="25" name="Rectangle 24"/>
          <p:cNvSpPr/>
          <p:nvPr/>
        </p:nvSpPr>
        <p:spPr>
          <a:xfrm>
            <a:off x="2895592" y="4241351"/>
            <a:ext cx="625320" cy="41414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TextBox 25"/>
          <p:cNvSpPr txBox="1"/>
          <p:nvPr/>
        </p:nvSpPr>
        <p:spPr>
          <a:xfrm>
            <a:off x="2890568" y="4250066"/>
            <a:ext cx="647739" cy="369332"/>
          </a:xfrm>
          <a:prstGeom prst="rect">
            <a:avLst/>
          </a:prstGeom>
          <a:noFill/>
        </p:spPr>
        <p:txBody>
          <a:bodyPr wrap="square" rtlCol="0">
            <a:spAutoFit/>
          </a:bodyPr>
          <a:lstStyle/>
          <a:p>
            <a:r>
              <a:rPr lang="en-US" b="1" dirty="0"/>
              <a:t>gene</a:t>
            </a:r>
          </a:p>
        </p:txBody>
      </p:sp>
      <p:sp>
        <p:nvSpPr>
          <p:cNvPr id="27" name="Curved Up Arrow 26"/>
          <p:cNvSpPr/>
          <p:nvPr/>
        </p:nvSpPr>
        <p:spPr>
          <a:xfrm flipV="1">
            <a:off x="1244817" y="3944786"/>
            <a:ext cx="1812631" cy="283851"/>
          </a:xfrm>
          <a:prstGeom prst="curvedUpArrow">
            <a:avLst>
              <a:gd name="adj1" fmla="val 0"/>
              <a:gd name="adj2" fmla="val 49082"/>
              <a:gd name="adj3" fmla="val 25000"/>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30" name="Straight Connector 29"/>
          <p:cNvCxnSpPr/>
          <p:nvPr/>
        </p:nvCxnSpPr>
        <p:spPr>
          <a:xfrm flipV="1">
            <a:off x="3346035" y="4186272"/>
            <a:ext cx="978041" cy="1534"/>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433473" y="4146788"/>
            <a:ext cx="978041" cy="1534"/>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533328" y="4108071"/>
            <a:ext cx="978041" cy="1534"/>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3626328" y="4069571"/>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717913" y="4036977"/>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3795178" y="4003602"/>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882207" y="3962893"/>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433472" y="5076205"/>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12478" y="5038375"/>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29" name="Footer Placeholder 3">
            <a:extLst>
              <a:ext uri="{FF2B5EF4-FFF2-40B4-BE49-F238E27FC236}">
                <a16:creationId xmlns:a16="http://schemas.microsoft.com/office/drawing/2014/main" id="{EFE5A416-20BF-7D4B-B8CE-8C7C977BD349}"/>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100763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Linear Regression (contd.)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b="1" dirty="0">
                    <a:solidFill>
                      <a:srgbClr val="0070C0"/>
                    </a:solidFill>
                  </a:rPr>
                  <a:t>Mathematical formulation:</a:t>
                </a:r>
                <a:endParaRPr lang="en-US" sz="1800" dirty="0"/>
              </a:p>
              <a:p>
                <a:pPr marL="0" indent="0">
                  <a:buNone/>
                </a:pPr>
                <a:endParaRPr lang="en-US" sz="1800" dirty="0"/>
              </a:p>
              <a:p>
                <a:pPr marL="0" indent="0">
                  <a:buNone/>
                </a:pPr>
                <a:endParaRPr lang="en-US" sz="1800" dirty="0"/>
              </a:p>
              <a:p>
                <a:pPr marL="0" indent="0">
                  <a:buNone/>
                </a:pPr>
                <a:r>
                  <a:rPr lang="en-US" sz="1800" b="1" dirty="0">
                    <a:latin typeface="Verdana" charset="0"/>
                    <a:ea typeface="Verdana" charset="0"/>
                    <a:cs typeface="Verdana" charset="0"/>
                  </a:rPr>
                  <a:t>	</a:t>
                </a:r>
                <a:r>
                  <a:rPr lang="el-GR" sz="1800" b="1" dirty="0">
                    <a:latin typeface="Verdana" charset="0"/>
                    <a:ea typeface="Verdana" charset="0"/>
                    <a:cs typeface="Verdana" charset="0"/>
                  </a:rPr>
                  <a:t>β</a:t>
                </a:r>
                <a:r>
                  <a:rPr lang="en-US" sz="1800" dirty="0">
                    <a:latin typeface="Verdana" charset="0"/>
                    <a:ea typeface="Verdana" charset="0"/>
                    <a:cs typeface="Verdana" charset="0"/>
                  </a:rPr>
                  <a:t> = [</a:t>
                </a:r>
                <a:r>
                  <a:rPr lang="en-US" sz="1800" b="1" dirty="0">
                    <a:latin typeface="Verdana" charset="0"/>
                    <a:ea typeface="Verdana" charset="0"/>
                    <a:cs typeface="Verdana" charset="0"/>
                  </a:rPr>
                  <a:t>X</a:t>
                </a:r>
                <a:r>
                  <a:rPr lang="en-US" sz="1800" baseline="30000" dirty="0">
                    <a:latin typeface="Verdana" charset="0"/>
                    <a:ea typeface="Verdana" charset="0"/>
                    <a:cs typeface="Verdana" charset="0"/>
                  </a:rPr>
                  <a:t>T</a:t>
                </a:r>
                <a:r>
                  <a:rPr lang="en-US" sz="1800" b="1" dirty="0">
                    <a:latin typeface="Verdana" charset="0"/>
                    <a:ea typeface="Verdana" charset="0"/>
                    <a:cs typeface="Verdana" charset="0"/>
                  </a:rPr>
                  <a:t>X</a:t>
                </a:r>
                <a:r>
                  <a:rPr lang="en-US" sz="1800" dirty="0">
                    <a:latin typeface="Verdana" charset="0"/>
                    <a:ea typeface="Verdana" charset="0"/>
                    <a:cs typeface="Verdana" charset="0"/>
                  </a:rPr>
                  <a:t>]</a:t>
                </a:r>
                <a:r>
                  <a:rPr lang="en-US" sz="1800" baseline="30000" dirty="0">
                    <a:latin typeface="Verdana" charset="0"/>
                    <a:ea typeface="Verdana" charset="0"/>
                    <a:cs typeface="Verdana" charset="0"/>
                  </a:rPr>
                  <a:t>-1</a:t>
                </a:r>
                <a:r>
                  <a:rPr lang="en-US" sz="1800" b="1" dirty="0">
                    <a:latin typeface="Verdana" charset="0"/>
                    <a:ea typeface="Verdana" charset="0"/>
                    <a:cs typeface="Verdana" charset="0"/>
                  </a:rPr>
                  <a:t>X</a:t>
                </a:r>
                <a:r>
                  <a:rPr lang="en-US" sz="1800" baseline="30000" dirty="0">
                    <a:latin typeface="Verdana" charset="0"/>
                    <a:ea typeface="Verdana" charset="0"/>
                    <a:cs typeface="Verdana" charset="0"/>
                  </a:rPr>
                  <a:t>T</a:t>
                </a:r>
                <a:r>
                  <a:rPr lang="en-US" sz="1800" b="1" dirty="0">
                    <a:latin typeface="Verdana" charset="0"/>
                    <a:ea typeface="Verdana" charset="0"/>
                    <a:cs typeface="Verdana" charset="0"/>
                  </a:rPr>
                  <a:t>y</a:t>
                </a:r>
                <a:endParaRPr lang="en-US" sz="1800" dirty="0">
                  <a:latin typeface="Verdana" charset="0"/>
                  <a:ea typeface="Verdana" charset="0"/>
                  <a:cs typeface="Verdana" charset="0"/>
                </a:endParaRPr>
              </a:p>
              <a:p>
                <a:pPr marL="0" indent="0">
                  <a:buNone/>
                </a:pPr>
                <a:r>
                  <a:rPr lang="en-US" sz="1800" b="1" dirty="0">
                    <a:latin typeface="Verdana" charset="0"/>
                    <a:ea typeface="Verdana" charset="0"/>
                    <a:cs typeface="Verdana" charset="0"/>
                  </a:rPr>
                  <a:t>		X</a:t>
                </a:r>
                <a:r>
                  <a:rPr lang="en-US" sz="1800" dirty="0">
                    <a:latin typeface="Verdana" charset="0"/>
                    <a:ea typeface="Verdana" charset="0"/>
                    <a:cs typeface="Verdana" charset="0"/>
                  </a:rPr>
                  <a:t>: n x p matrix of n samples and p variables</a:t>
                </a:r>
              </a:p>
              <a:p>
                <a:pPr marL="0" indent="0">
                  <a:buNone/>
                </a:pPr>
                <a:r>
                  <a:rPr lang="en-US" sz="1800" dirty="0">
                    <a:latin typeface="Verdana" charset="0"/>
                    <a:ea typeface="Verdana" charset="0"/>
                    <a:cs typeface="Verdana" charset="0"/>
                  </a:rPr>
                  <a:t>		</a:t>
                </a:r>
                <a:r>
                  <a:rPr lang="en-US" sz="1800" b="1" dirty="0">
                    <a:latin typeface="Verdana" charset="0"/>
                    <a:ea typeface="Verdana" charset="0"/>
                    <a:cs typeface="Verdana" charset="0"/>
                  </a:rPr>
                  <a:t>y: </a:t>
                </a:r>
                <a:r>
                  <a:rPr lang="en-US" sz="1800" dirty="0">
                    <a:latin typeface="Verdana" charset="0"/>
                    <a:ea typeface="Verdana" charset="0"/>
                    <a:cs typeface="Verdana" charset="0"/>
                  </a:rPr>
                  <a:t>the n-length vector of response values</a:t>
                </a:r>
              </a:p>
              <a:p>
                <a:pPr marL="0" indent="0">
                  <a:buNone/>
                </a:pPr>
                <a:endParaRPr lang="en-US" sz="1800" dirty="0"/>
              </a:p>
              <a:p>
                <a:pPr marL="0" indent="0">
                  <a:buNone/>
                </a:pPr>
                <a:r>
                  <a:rPr lang="en-US" sz="1800" b="1" dirty="0">
                    <a:solidFill>
                      <a:srgbClr val="0070C0"/>
                    </a:solidFill>
                  </a:rPr>
                  <a:t>Cost function/Guiding Principle:</a:t>
                </a:r>
                <a:endParaRPr lang="en-US" sz="1800" dirty="0"/>
              </a:p>
              <a:p>
                <a:pPr marL="0" indent="0">
                  <a:buNone/>
                </a:pPr>
                <a:r>
                  <a:rPr lang="en-US" sz="1800" dirty="0"/>
                  <a:t>Obtain the vector of </a:t>
                </a:r>
                <a:r>
                  <a:rPr lang="el-GR" sz="1800" dirty="0">
                    <a:latin typeface="Verdana" charset="0"/>
                    <a:ea typeface="Verdana" charset="0"/>
                    <a:cs typeface="Verdana" charset="0"/>
                  </a:rPr>
                  <a:t>β</a:t>
                </a:r>
                <a:r>
                  <a:rPr lang="en-US" sz="1800" dirty="0"/>
                  <a:t> coefficients (</a:t>
                </a:r>
                <a:r>
                  <a:rPr lang="en-US" sz="1800" dirty="0" err="1"/>
                  <a:t>ie</a:t>
                </a:r>
                <a:r>
                  <a:rPr lang="en-US" sz="1800" dirty="0"/>
                  <a:t>, </a:t>
                </a:r>
                <a:r>
                  <a:rPr lang="el-GR" sz="1800" b="1" dirty="0">
                    <a:latin typeface="Verdana" charset="0"/>
                    <a:ea typeface="Verdana" charset="0"/>
                    <a:cs typeface="Verdana" charset="0"/>
                  </a:rPr>
                  <a:t>β</a:t>
                </a:r>
                <a:r>
                  <a:rPr lang="en-US" sz="1800" dirty="0">
                    <a:latin typeface="Verdana" charset="0"/>
                    <a:ea typeface="Verdana" charset="0"/>
                    <a:cs typeface="Verdana" charset="0"/>
                  </a:rPr>
                  <a:t>) by minimizing the sum of squared residuals </a:t>
                </a:r>
                <a:r>
                  <a:rPr lang="mr-IN" sz="1800" dirty="0">
                    <a:latin typeface="Verdana" charset="0"/>
                    <a:ea typeface="Verdana" charset="0"/>
                    <a:cs typeface="Verdana" charset="0"/>
                  </a:rPr>
                  <a:t>–</a:t>
                </a:r>
                <a:r>
                  <a:rPr lang="en-US" sz="1800" dirty="0">
                    <a:latin typeface="Verdana" charset="0"/>
                    <a:ea typeface="Verdana" charset="0"/>
                    <a:cs typeface="Verdana" charset="0"/>
                  </a:rPr>
                  <a:t> </a:t>
                </a:r>
                <a:r>
                  <a:rPr lang="en-US" sz="1800" dirty="0" err="1">
                    <a:latin typeface="Verdana" charset="0"/>
                    <a:ea typeface="Verdana" charset="0"/>
                    <a:cs typeface="Verdana" charset="0"/>
                  </a:rPr>
                  <a:t>ie</a:t>
                </a:r>
                <a:r>
                  <a:rPr lang="en-US" sz="1800" dirty="0">
                    <a:latin typeface="Verdana" charset="0"/>
                    <a:ea typeface="Verdana" charset="0"/>
                    <a:cs typeface="Verdana" charset="0"/>
                  </a:rPr>
                  <a:t>, obtain</a:t>
                </a:r>
                <a:r>
                  <a:rPr lang="en-US" sz="1800" dirty="0"/>
                  <a:t> </a:t>
                </a:r>
                <a:r>
                  <a:rPr lang="el-GR" sz="1800" b="1" dirty="0">
                    <a:latin typeface="Verdana" charset="0"/>
                    <a:ea typeface="Verdana" charset="0"/>
                    <a:cs typeface="Verdana" charset="0"/>
                  </a:rPr>
                  <a:t>β</a:t>
                </a:r>
                <a:r>
                  <a:rPr lang="en-US" sz="1800" dirty="0">
                    <a:latin typeface="Verdana" charset="0"/>
                    <a:ea typeface="Verdana" charset="0"/>
                    <a:cs typeface="Verdana" charset="0"/>
                  </a:rPr>
                  <a:t> by minimizing:</a:t>
                </a:r>
                <a:endParaRPr lang="en-US" sz="1800" dirty="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e>
                                  </m:nary>
                                </m:e>
                              </m:d>
                            </m:e>
                            <m:sup>
                              <m:r>
                                <a:rPr lang="en-US" b="0" i="1" smtClean="0">
                                  <a:latin typeface="Cambria Math" panose="02040503050406030204" pitchFamily="18" charset="0"/>
                                </a:rPr>
                                <m:t>2</m:t>
                              </m:r>
                            </m:sup>
                          </m:sSup>
                        </m:e>
                      </m:nary>
                    </m:oMath>
                  </m:oMathPara>
                </a14:m>
                <a:endParaRPr lang="en-US" dirty="0"/>
              </a:p>
            </p:txBody>
          </p:sp>
        </mc:Choice>
        <mc:Fallback xmlns="">
          <p:sp>
            <p:nvSpPr>
              <p:cNvPr id="4" name="Content Placeholder 3">
                <a:extLst>
                  <a:ext uri="{FF2B5EF4-FFF2-40B4-BE49-F238E27FC236}">
                    <a16:creationId xmlns:a16="http://schemas.microsoft.com/office/drawing/2014/main" id="{0C0A6444-DB30-174A-9505-096B2F5D30E5}"/>
                  </a:ext>
                </a:extLst>
              </p:cNvPr>
              <p:cNvSpPr>
                <a:spLocks noGrp="1" noRot="1" noChangeAspect="1" noMove="1" noResize="1" noEditPoints="1" noAdjustHandles="1" noChangeArrowheads="1" noChangeShapeType="1" noTextEdit="1"/>
              </p:cNvSpPr>
              <p:nvPr>
                <p:ph sz="half" idx="2"/>
              </p:nvPr>
            </p:nvSpPr>
            <p:spPr>
              <a:xfrm>
                <a:off x="386860" y="1317172"/>
                <a:ext cx="8593853" cy="4811485"/>
              </a:xfrm>
              <a:blipFill>
                <a:blip r:embed="rId2"/>
                <a:stretch>
                  <a:fillRect l="-442" t="-1053" b="-26316"/>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36</a:t>
            </a:fld>
            <a:endParaRPr lang="en-US"/>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5250" t="49198" r="8200" b="40962"/>
          <a:stretch/>
        </p:blipFill>
        <p:spPr>
          <a:xfrm>
            <a:off x="1628014" y="1718340"/>
            <a:ext cx="4939732" cy="53718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3445" t="22963" r="16778" b="19059"/>
          <a:stretch/>
        </p:blipFill>
        <p:spPr>
          <a:xfrm>
            <a:off x="1628014" y="5099202"/>
            <a:ext cx="1700837" cy="883251"/>
          </a:xfrm>
          <a:prstGeom prst="rect">
            <a:avLst/>
          </a:prstGeom>
        </p:spPr>
      </p:pic>
      <p:sp>
        <p:nvSpPr>
          <p:cNvPr id="9" name="Footer Placeholder 3">
            <a:extLst>
              <a:ext uri="{FF2B5EF4-FFF2-40B4-BE49-F238E27FC236}">
                <a16:creationId xmlns:a16="http://schemas.microsoft.com/office/drawing/2014/main" id="{5B0F2BF6-A770-E14A-A87C-631CDED2F7F2}"/>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894316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Linear Regression (contd.)</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b="1" dirty="0" err="1">
                <a:solidFill>
                  <a:srgbClr val="0070C0"/>
                </a:solidFill>
              </a:rPr>
              <a:t>scikit</a:t>
            </a:r>
            <a:r>
              <a:rPr lang="en-US" b="1" dirty="0">
                <a:solidFill>
                  <a:srgbClr val="0070C0"/>
                </a:solidFill>
              </a:rPr>
              <a:t>-learn Code:</a:t>
            </a:r>
            <a:endParaRPr lang="en-US" dirty="0"/>
          </a:p>
          <a:p>
            <a:pPr marL="0" indent="0">
              <a:buNone/>
            </a:pPr>
            <a:endParaRPr lang="en-US" dirty="0"/>
          </a:p>
          <a:p>
            <a:pPr marL="0" indent="0">
              <a:buNone/>
            </a:pPr>
            <a:r>
              <a:rPr lang="en-US" dirty="0"/>
              <a:t>1. Import libraries:</a:t>
            </a:r>
          </a:p>
          <a:p>
            <a:pPr marL="0" indent="0">
              <a:buNone/>
            </a:pPr>
            <a:endParaRPr lang="en-US" dirty="0"/>
          </a:p>
          <a:p>
            <a:pPr marL="0" indent="0">
              <a:buNone/>
            </a:pPr>
            <a:endParaRPr lang="en-US" dirty="0"/>
          </a:p>
          <a:p>
            <a:pPr marL="0" indent="0">
              <a:buNone/>
            </a:pPr>
            <a:endParaRPr lang="en-US" dirty="0"/>
          </a:p>
          <a:p>
            <a:pPr marL="0" indent="0">
              <a:buNone/>
            </a:pPr>
            <a:r>
              <a:rPr lang="en-US" dirty="0"/>
              <a:t>2. Import data or explore method using synthetic dataset</a:t>
            </a:r>
          </a:p>
          <a:p>
            <a:pPr marL="0" indent="0">
              <a:buNone/>
            </a:pPr>
            <a:endParaRPr lang="en-US" dirty="0"/>
          </a:p>
          <a:p>
            <a:pPr marL="0" indent="0">
              <a:buNone/>
            </a:pPr>
            <a:endParaRPr lang="en-US" dirty="0"/>
          </a:p>
          <a:p>
            <a:pPr marL="0" indent="0">
              <a:buNone/>
            </a:pPr>
            <a:endParaRPr lang="en-US" dirty="0"/>
          </a:p>
          <a:p>
            <a:pPr marL="0" indent="0">
              <a:buNone/>
            </a:pPr>
            <a:r>
              <a:rPr lang="en-US" dirty="0"/>
              <a:t>3. Perform regression</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37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655" t="36004" r="13937" b="54770"/>
          <a:stretch/>
        </p:blipFill>
        <p:spPr>
          <a:xfrm>
            <a:off x="1425928" y="3997843"/>
            <a:ext cx="5861823" cy="67056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6033" t="29644" r="13936" b="64140"/>
          <a:stretch/>
        </p:blipFill>
        <p:spPr>
          <a:xfrm>
            <a:off x="1425928" y="2562924"/>
            <a:ext cx="5817958" cy="451757"/>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5656" t="44862" r="14314" b="51851"/>
          <a:stretch/>
        </p:blipFill>
        <p:spPr>
          <a:xfrm>
            <a:off x="1425928" y="5505585"/>
            <a:ext cx="5861823" cy="240630"/>
          </a:xfrm>
          <a:prstGeom prst="rect">
            <a:avLst/>
          </a:prstGeom>
        </p:spPr>
      </p:pic>
      <p:sp>
        <p:nvSpPr>
          <p:cNvPr id="11" name="Footer Placeholder 3">
            <a:extLst>
              <a:ext uri="{FF2B5EF4-FFF2-40B4-BE49-F238E27FC236}">
                <a16:creationId xmlns:a16="http://schemas.microsoft.com/office/drawing/2014/main" id="{FCA73ACB-3288-4F4C-9D16-CF3B8010AEC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783362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Linear Regression (contd.)</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dirty="0"/>
              <a:t>There may be many predictors available (A-F shown), in which pairwise relationships can easily be displayed graphically</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38</a:t>
            </a:fld>
            <a:endParaRPr lang="en-US"/>
          </a:p>
        </p:txBody>
      </p:sp>
      <p:sp>
        <p:nvSpPr>
          <p:cNvPr id="20" name="Rectangle 19"/>
          <p:cNvSpPr/>
          <p:nvPr/>
        </p:nvSpPr>
        <p:spPr>
          <a:xfrm>
            <a:off x="7118637" y="6019484"/>
            <a:ext cx="2025363" cy="276999"/>
          </a:xfrm>
          <a:prstGeom prst="rect">
            <a:avLst/>
          </a:prstGeom>
        </p:spPr>
        <p:txBody>
          <a:bodyPr wrap="none">
            <a:spAutoFit/>
          </a:bodyPr>
          <a:lstStyle/>
          <a:p>
            <a:r>
              <a:rPr lang="en-US" sz="1200" i="1"/>
              <a:t>Data from James </a:t>
            </a:r>
            <a:r>
              <a:rPr lang="en-US" sz="1200" i="1" dirty="0"/>
              <a:t>et al., 2013</a:t>
            </a:r>
          </a:p>
        </p:txBody>
      </p:sp>
      <p:sp>
        <p:nvSpPr>
          <p:cNvPr id="21" name="Footer Placeholder 3">
            <a:extLst>
              <a:ext uri="{FF2B5EF4-FFF2-40B4-BE49-F238E27FC236}">
                <a16:creationId xmlns:a16="http://schemas.microsoft.com/office/drawing/2014/main" id="{192002B4-EF64-5946-85A0-6F137732DA0A}"/>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6" name="Picture 5">
            <a:extLst>
              <a:ext uri="{FF2B5EF4-FFF2-40B4-BE49-F238E27FC236}">
                <a16:creationId xmlns:a16="http://schemas.microsoft.com/office/drawing/2014/main" id="{FCE441CC-6548-054D-BFC6-A4C579065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956" y="1954283"/>
            <a:ext cx="4279900" cy="4203700"/>
          </a:xfrm>
          <a:prstGeom prst="rect">
            <a:avLst/>
          </a:prstGeom>
        </p:spPr>
      </p:pic>
      <p:sp>
        <p:nvSpPr>
          <p:cNvPr id="26" name="Rectangle 25">
            <a:extLst>
              <a:ext uri="{FF2B5EF4-FFF2-40B4-BE49-F238E27FC236}">
                <a16:creationId xmlns:a16="http://schemas.microsoft.com/office/drawing/2014/main" id="{988795D7-6E44-F04B-819E-8F7501C47F8B}"/>
              </a:ext>
            </a:extLst>
          </p:cNvPr>
          <p:cNvSpPr/>
          <p:nvPr/>
        </p:nvSpPr>
        <p:spPr>
          <a:xfrm>
            <a:off x="2369096" y="2084542"/>
            <a:ext cx="370614" cy="461665"/>
          </a:xfrm>
          <a:prstGeom prst="rect">
            <a:avLst/>
          </a:prstGeom>
        </p:spPr>
        <p:txBody>
          <a:bodyPr wrap="none">
            <a:spAutoFit/>
          </a:bodyPr>
          <a:lstStyle/>
          <a:p>
            <a:r>
              <a:rPr lang="en-US" sz="2400" b="1" dirty="0">
                <a:solidFill>
                  <a:srgbClr val="0070C0"/>
                </a:solidFill>
              </a:rPr>
              <a:t>A</a:t>
            </a:r>
          </a:p>
        </p:txBody>
      </p:sp>
      <p:sp>
        <p:nvSpPr>
          <p:cNvPr id="27" name="Rectangle 26">
            <a:extLst>
              <a:ext uri="{FF2B5EF4-FFF2-40B4-BE49-F238E27FC236}">
                <a16:creationId xmlns:a16="http://schemas.microsoft.com/office/drawing/2014/main" id="{490B0011-4D6E-EC41-816E-77C4E2341046}"/>
              </a:ext>
            </a:extLst>
          </p:cNvPr>
          <p:cNvSpPr/>
          <p:nvPr/>
        </p:nvSpPr>
        <p:spPr>
          <a:xfrm>
            <a:off x="3059367" y="2754393"/>
            <a:ext cx="370614" cy="461665"/>
          </a:xfrm>
          <a:prstGeom prst="rect">
            <a:avLst/>
          </a:prstGeom>
        </p:spPr>
        <p:txBody>
          <a:bodyPr wrap="none">
            <a:spAutoFit/>
          </a:bodyPr>
          <a:lstStyle/>
          <a:p>
            <a:r>
              <a:rPr lang="en-US" sz="2400" b="1" dirty="0">
                <a:solidFill>
                  <a:srgbClr val="0070C0"/>
                </a:solidFill>
              </a:rPr>
              <a:t>B</a:t>
            </a:r>
          </a:p>
        </p:txBody>
      </p:sp>
      <p:sp>
        <p:nvSpPr>
          <p:cNvPr id="28" name="Rectangle 27">
            <a:extLst>
              <a:ext uri="{FF2B5EF4-FFF2-40B4-BE49-F238E27FC236}">
                <a16:creationId xmlns:a16="http://schemas.microsoft.com/office/drawing/2014/main" id="{48B49044-255F-9949-B124-A27A5035F2D2}"/>
              </a:ext>
            </a:extLst>
          </p:cNvPr>
          <p:cNvSpPr/>
          <p:nvPr/>
        </p:nvSpPr>
        <p:spPr>
          <a:xfrm>
            <a:off x="3738606" y="3429000"/>
            <a:ext cx="348172" cy="461665"/>
          </a:xfrm>
          <a:prstGeom prst="rect">
            <a:avLst/>
          </a:prstGeom>
        </p:spPr>
        <p:txBody>
          <a:bodyPr wrap="none">
            <a:spAutoFit/>
          </a:bodyPr>
          <a:lstStyle/>
          <a:p>
            <a:r>
              <a:rPr lang="en-US" sz="2400" b="1" dirty="0">
                <a:solidFill>
                  <a:srgbClr val="0070C0"/>
                </a:solidFill>
              </a:rPr>
              <a:t>C</a:t>
            </a:r>
          </a:p>
        </p:txBody>
      </p:sp>
      <p:sp>
        <p:nvSpPr>
          <p:cNvPr id="29" name="Rectangle 28">
            <a:extLst>
              <a:ext uri="{FF2B5EF4-FFF2-40B4-BE49-F238E27FC236}">
                <a16:creationId xmlns:a16="http://schemas.microsoft.com/office/drawing/2014/main" id="{D5143E49-EAE6-4D41-9290-A25900CE5104}"/>
              </a:ext>
            </a:extLst>
          </p:cNvPr>
          <p:cNvSpPr/>
          <p:nvPr/>
        </p:nvSpPr>
        <p:spPr>
          <a:xfrm>
            <a:off x="4400396" y="4128368"/>
            <a:ext cx="378630" cy="461665"/>
          </a:xfrm>
          <a:prstGeom prst="rect">
            <a:avLst/>
          </a:prstGeom>
        </p:spPr>
        <p:txBody>
          <a:bodyPr wrap="none">
            <a:spAutoFit/>
          </a:bodyPr>
          <a:lstStyle/>
          <a:p>
            <a:r>
              <a:rPr lang="en-US" sz="2400" b="1" dirty="0">
                <a:solidFill>
                  <a:srgbClr val="0070C0"/>
                </a:solidFill>
              </a:rPr>
              <a:t>D</a:t>
            </a:r>
          </a:p>
        </p:txBody>
      </p:sp>
      <p:sp>
        <p:nvSpPr>
          <p:cNvPr id="30" name="Rectangle 29">
            <a:extLst>
              <a:ext uri="{FF2B5EF4-FFF2-40B4-BE49-F238E27FC236}">
                <a16:creationId xmlns:a16="http://schemas.microsoft.com/office/drawing/2014/main" id="{50639F64-235F-0E49-8D7B-EC8555AC95E1}"/>
              </a:ext>
            </a:extLst>
          </p:cNvPr>
          <p:cNvSpPr/>
          <p:nvPr/>
        </p:nvSpPr>
        <p:spPr>
          <a:xfrm>
            <a:off x="5090667" y="4798219"/>
            <a:ext cx="335348" cy="461665"/>
          </a:xfrm>
          <a:prstGeom prst="rect">
            <a:avLst/>
          </a:prstGeom>
        </p:spPr>
        <p:txBody>
          <a:bodyPr wrap="none">
            <a:spAutoFit/>
          </a:bodyPr>
          <a:lstStyle/>
          <a:p>
            <a:r>
              <a:rPr lang="en-US" sz="2400" b="1" dirty="0">
                <a:solidFill>
                  <a:srgbClr val="0070C0"/>
                </a:solidFill>
              </a:rPr>
              <a:t>E</a:t>
            </a:r>
          </a:p>
        </p:txBody>
      </p:sp>
      <p:sp>
        <p:nvSpPr>
          <p:cNvPr id="31" name="Rectangle 30">
            <a:extLst>
              <a:ext uri="{FF2B5EF4-FFF2-40B4-BE49-F238E27FC236}">
                <a16:creationId xmlns:a16="http://schemas.microsoft.com/office/drawing/2014/main" id="{E94756C0-3F70-1848-A686-21D924F6B9C1}"/>
              </a:ext>
            </a:extLst>
          </p:cNvPr>
          <p:cNvSpPr/>
          <p:nvPr/>
        </p:nvSpPr>
        <p:spPr>
          <a:xfrm>
            <a:off x="5769906" y="5472826"/>
            <a:ext cx="325730" cy="461665"/>
          </a:xfrm>
          <a:prstGeom prst="rect">
            <a:avLst/>
          </a:prstGeom>
        </p:spPr>
        <p:txBody>
          <a:bodyPr wrap="none">
            <a:spAutoFit/>
          </a:bodyPr>
          <a:lstStyle/>
          <a:p>
            <a:r>
              <a:rPr lang="en-US" sz="2400" b="1" dirty="0">
                <a:solidFill>
                  <a:srgbClr val="0070C0"/>
                </a:solidFill>
              </a:rPr>
              <a:t>F</a:t>
            </a:r>
          </a:p>
        </p:txBody>
      </p:sp>
    </p:spTree>
    <p:extLst>
      <p:ext uri="{BB962C8B-B14F-4D97-AF65-F5344CB8AC3E}">
        <p14:creationId xmlns:p14="http://schemas.microsoft.com/office/powerpoint/2010/main" val="409974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184C-AC83-EA44-96F7-36ABABF85995}"/>
              </a:ext>
            </a:extLst>
          </p:cNvPr>
          <p:cNvSpPr>
            <a:spLocks noGrp="1"/>
          </p:cNvSpPr>
          <p:nvPr>
            <p:ph type="title"/>
          </p:nvPr>
        </p:nvSpPr>
        <p:spPr/>
        <p:txBody>
          <a:bodyPr/>
          <a:lstStyle/>
          <a:p>
            <a:r>
              <a:rPr lang="en-US" dirty="0"/>
              <a:t>Examples of Machine Learning (ML) in practice</a:t>
            </a:r>
          </a:p>
        </p:txBody>
      </p:sp>
      <p:pic>
        <p:nvPicPr>
          <p:cNvPr id="7" name="Content Placeholder 6">
            <a:extLst>
              <a:ext uri="{FF2B5EF4-FFF2-40B4-BE49-F238E27FC236}">
                <a16:creationId xmlns:a16="http://schemas.microsoft.com/office/drawing/2014/main" id="{01AFDA8D-B8BB-EC4F-A8CD-171D4149330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95722" y="2717800"/>
            <a:ext cx="1066800" cy="1422400"/>
          </a:xfrm>
        </p:spPr>
      </p:pic>
      <p:pic>
        <p:nvPicPr>
          <p:cNvPr id="10" name="Content Placeholder 9">
            <a:extLst>
              <a:ext uri="{FF2B5EF4-FFF2-40B4-BE49-F238E27FC236}">
                <a16:creationId xmlns:a16="http://schemas.microsoft.com/office/drawing/2014/main" id="{96A0C72D-4A62-0948-8948-819D4A311BFB}"/>
              </a:ext>
            </a:extLst>
          </p:cNvPr>
          <p:cNvPicPr>
            <a:picLocks noGrp="1" noChangeAspect="1"/>
          </p:cNvPicPr>
          <p:nvPr>
            <p:ph sz="half" idx="2"/>
          </p:nvPr>
        </p:nvPicPr>
        <p:blipFill>
          <a:blip r:embed="rId3"/>
          <a:stretch>
            <a:fillRect/>
          </a:stretch>
        </p:blipFill>
        <p:spPr>
          <a:xfrm>
            <a:off x="4054795" y="2717800"/>
            <a:ext cx="4846320" cy="1660817"/>
          </a:xfrm>
          <a:prstGeom prst="rect">
            <a:avLst/>
          </a:prstGeom>
        </p:spPr>
      </p:pic>
      <p:sp>
        <p:nvSpPr>
          <p:cNvPr id="8" name="TextBox 7">
            <a:extLst>
              <a:ext uri="{FF2B5EF4-FFF2-40B4-BE49-F238E27FC236}">
                <a16:creationId xmlns:a16="http://schemas.microsoft.com/office/drawing/2014/main" id="{78BACE81-792B-D248-A985-D7ED18C59B8A}"/>
              </a:ext>
            </a:extLst>
          </p:cNvPr>
          <p:cNvSpPr txBox="1"/>
          <p:nvPr/>
        </p:nvSpPr>
        <p:spPr>
          <a:xfrm>
            <a:off x="839665" y="1920240"/>
            <a:ext cx="2942857" cy="646331"/>
          </a:xfrm>
          <a:prstGeom prst="rect">
            <a:avLst/>
          </a:prstGeom>
          <a:noFill/>
        </p:spPr>
        <p:txBody>
          <a:bodyPr wrap="none" rtlCol="0">
            <a:spAutoFit/>
          </a:bodyPr>
          <a:lstStyle/>
          <a:p>
            <a:pPr algn="ctr"/>
            <a:r>
              <a:rPr lang="en-US" dirty="0"/>
              <a:t>MNIST dataset: Classification </a:t>
            </a:r>
          </a:p>
          <a:p>
            <a:pPr algn="ctr"/>
            <a:r>
              <a:rPr lang="en-US" dirty="0"/>
              <a:t>of handwritten digits</a:t>
            </a:r>
          </a:p>
        </p:txBody>
      </p:sp>
      <p:sp>
        <p:nvSpPr>
          <p:cNvPr id="9" name="TextBox 8">
            <a:extLst>
              <a:ext uri="{FF2B5EF4-FFF2-40B4-BE49-F238E27FC236}">
                <a16:creationId xmlns:a16="http://schemas.microsoft.com/office/drawing/2014/main" id="{EADF7AB7-C29B-6647-A325-22FA612FA94A}"/>
              </a:ext>
            </a:extLst>
          </p:cNvPr>
          <p:cNvSpPr txBox="1"/>
          <p:nvPr/>
        </p:nvSpPr>
        <p:spPr>
          <a:xfrm>
            <a:off x="713632" y="5428318"/>
            <a:ext cx="3160673" cy="523220"/>
          </a:xfrm>
          <a:prstGeom prst="rect">
            <a:avLst/>
          </a:prstGeom>
          <a:noFill/>
        </p:spPr>
        <p:txBody>
          <a:bodyPr wrap="none" rtlCol="0">
            <a:spAutoFit/>
          </a:bodyPr>
          <a:lstStyle/>
          <a:p>
            <a:r>
              <a:rPr lang="en-US" sz="1400" dirty="0">
                <a:solidFill>
                  <a:schemeClr val="accent1"/>
                </a:solidFill>
                <a:hlinkClick r:id="rId4">
                  <a:extLst>
                    <a:ext uri="{A12FA001-AC4F-418D-AE19-62706E023703}">
                      <ahyp:hlinkClr xmlns:ahyp="http://schemas.microsoft.com/office/drawing/2018/hyperlinkcolor" val="tx"/>
                    </a:ext>
                  </a:extLst>
                </a:hlinkClick>
              </a:rPr>
              <a:t>http://yann.lecun.com/exdb/mnist/</a:t>
            </a:r>
            <a:endParaRPr lang="en-US" sz="1400" dirty="0">
              <a:solidFill>
                <a:schemeClr val="accent1"/>
              </a:solidFill>
            </a:endParaRPr>
          </a:p>
          <a:p>
            <a:r>
              <a:rPr lang="en-US" sz="1400" dirty="0">
                <a:solidFill>
                  <a:schemeClr val="accent1"/>
                </a:solidFill>
                <a:hlinkClick r:id="rId5">
                  <a:extLst>
                    <a:ext uri="{A12FA001-AC4F-418D-AE19-62706E023703}">
                      <ahyp:hlinkClr xmlns:ahyp="http://schemas.microsoft.com/office/drawing/2018/hyperlinkcolor" val="tx"/>
                    </a:ext>
                  </a:extLst>
                </a:hlinkClick>
              </a:rPr>
              <a:t>https://github.com/teavanist/MNIST-JPG</a:t>
            </a:r>
            <a:endParaRPr lang="en-US" sz="1400" dirty="0">
              <a:solidFill>
                <a:schemeClr val="accent1"/>
              </a:solidFill>
            </a:endParaRPr>
          </a:p>
        </p:txBody>
      </p:sp>
      <p:sp>
        <p:nvSpPr>
          <p:cNvPr id="11" name="TextBox 10">
            <a:extLst>
              <a:ext uri="{FF2B5EF4-FFF2-40B4-BE49-F238E27FC236}">
                <a16:creationId xmlns:a16="http://schemas.microsoft.com/office/drawing/2014/main" id="{5DEE43B2-1B7E-C442-AA50-48A5E003C9E1}"/>
              </a:ext>
            </a:extLst>
          </p:cNvPr>
          <p:cNvSpPr txBox="1"/>
          <p:nvPr/>
        </p:nvSpPr>
        <p:spPr>
          <a:xfrm>
            <a:off x="4346826" y="2058739"/>
            <a:ext cx="4262257" cy="369332"/>
          </a:xfrm>
          <a:prstGeom prst="rect">
            <a:avLst/>
          </a:prstGeom>
          <a:noFill/>
        </p:spPr>
        <p:txBody>
          <a:bodyPr wrap="none" rtlCol="0">
            <a:spAutoFit/>
          </a:bodyPr>
          <a:lstStyle/>
          <a:p>
            <a:r>
              <a:rPr lang="en-US" dirty="0"/>
              <a:t>AlphaGo: Teaching a computer to win at Go</a:t>
            </a:r>
          </a:p>
        </p:txBody>
      </p:sp>
      <p:sp>
        <p:nvSpPr>
          <p:cNvPr id="12" name="TextBox 11">
            <a:extLst>
              <a:ext uri="{FF2B5EF4-FFF2-40B4-BE49-F238E27FC236}">
                <a16:creationId xmlns:a16="http://schemas.microsoft.com/office/drawing/2014/main" id="{61278208-DE31-B745-A83F-58EC4EFE8C47}"/>
              </a:ext>
            </a:extLst>
          </p:cNvPr>
          <p:cNvSpPr txBox="1"/>
          <p:nvPr/>
        </p:nvSpPr>
        <p:spPr>
          <a:xfrm>
            <a:off x="4916384" y="5536039"/>
            <a:ext cx="3408818" cy="307777"/>
          </a:xfrm>
          <a:prstGeom prst="rect">
            <a:avLst/>
          </a:prstGeom>
          <a:noFill/>
        </p:spPr>
        <p:txBody>
          <a:bodyPr wrap="none" rtlCol="0">
            <a:spAutoFit/>
          </a:bodyPr>
          <a:lstStyle/>
          <a:p>
            <a:r>
              <a:rPr lang="en-US" sz="1400" dirty="0">
                <a:solidFill>
                  <a:schemeClr val="accent1"/>
                </a:solidFill>
              </a:rPr>
              <a:t>Silver et al. 2016, </a:t>
            </a:r>
            <a:r>
              <a:rPr lang="en-US" sz="1400" i="1" dirty="0">
                <a:solidFill>
                  <a:schemeClr val="accent1"/>
                </a:solidFill>
              </a:rPr>
              <a:t>Nature</a:t>
            </a:r>
            <a:r>
              <a:rPr lang="en-US" sz="1400" dirty="0">
                <a:solidFill>
                  <a:schemeClr val="accent1"/>
                </a:solidFill>
              </a:rPr>
              <a:t> 529, Pgs. 484-489.</a:t>
            </a:r>
          </a:p>
        </p:txBody>
      </p:sp>
      <p:sp>
        <p:nvSpPr>
          <p:cNvPr id="4" name="Slide Number Placeholder 3">
            <a:extLst>
              <a:ext uri="{FF2B5EF4-FFF2-40B4-BE49-F238E27FC236}">
                <a16:creationId xmlns:a16="http://schemas.microsoft.com/office/drawing/2014/main" id="{57B2BC36-47BD-1D48-967B-395733282FDC}"/>
              </a:ext>
            </a:extLst>
          </p:cNvPr>
          <p:cNvSpPr>
            <a:spLocks noGrp="1"/>
          </p:cNvSpPr>
          <p:nvPr>
            <p:ph type="sldNum" sz="quarter" idx="12"/>
          </p:nvPr>
        </p:nvSpPr>
        <p:spPr/>
        <p:txBody>
          <a:bodyPr/>
          <a:lstStyle/>
          <a:p>
            <a:fld id="{F55E13C6-A4BF-A842-9635-B1271B30A9E0}" type="slidenum">
              <a:rPr lang="en-US" smtClean="0"/>
              <a:t>3</a:t>
            </a:fld>
            <a:endParaRPr lang="en-US"/>
          </a:p>
        </p:txBody>
      </p:sp>
      <p:sp>
        <p:nvSpPr>
          <p:cNvPr id="13" name="Footer Placeholder 3">
            <a:extLst>
              <a:ext uri="{FF2B5EF4-FFF2-40B4-BE49-F238E27FC236}">
                <a16:creationId xmlns:a16="http://schemas.microsoft.com/office/drawing/2014/main" id="{4905612E-F0F7-E14D-98D9-940CA8C90339}"/>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53436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a:xfrm>
            <a:off x="391259" y="254294"/>
            <a:ext cx="8410996" cy="900967"/>
          </a:xfrm>
        </p:spPr>
        <p:txBody>
          <a:bodyPr/>
          <a:lstStyle/>
          <a:p>
            <a:r>
              <a:rPr lang="en-US" sz="2000" b="1" dirty="0"/>
              <a:t>Linear Regression: Diagnostics</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dirty="0"/>
              <a:t>The relationship may not in fact be linear, in which case it may be necessary to also use transformations of the original variables (ex: polynomials). Check for non-linearity by plotting residuals.</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39</a:t>
            </a:fld>
            <a:endParaRPr lang="en-US"/>
          </a:p>
        </p:txBody>
      </p:sp>
      <p:sp>
        <p:nvSpPr>
          <p:cNvPr id="6" name="Rectangle 5"/>
          <p:cNvSpPr/>
          <p:nvPr/>
        </p:nvSpPr>
        <p:spPr>
          <a:xfrm>
            <a:off x="5417506" y="2194258"/>
            <a:ext cx="2824620" cy="923330"/>
          </a:xfrm>
          <a:prstGeom prst="rect">
            <a:avLst/>
          </a:prstGeom>
        </p:spPr>
        <p:txBody>
          <a:bodyPr wrap="square">
            <a:spAutoFit/>
          </a:bodyPr>
          <a:lstStyle/>
          <a:p>
            <a:r>
              <a:rPr lang="en-US" dirty="0">
                <a:solidFill>
                  <a:srgbClr val="0070C0"/>
                </a:solidFill>
              </a:rPr>
              <a:t>*Note: a log transformation will be applied in your lab on Warfarin dosing.</a:t>
            </a:r>
          </a:p>
        </p:txBody>
      </p:sp>
      <p:sp>
        <p:nvSpPr>
          <p:cNvPr id="12" name="Rectangle 11"/>
          <p:cNvSpPr/>
          <p:nvPr/>
        </p:nvSpPr>
        <p:spPr>
          <a:xfrm>
            <a:off x="-30546" y="6019687"/>
            <a:ext cx="2025363" cy="276999"/>
          </a:xfrm>
          <a:prstGeom prst="rect">
            <a:avLst/>
          </a:prstGeom>
        </p:spPr>
        <p:txBody>
          <a:bodyPr wrap="none">
            <a:spAutoFit/>
          </a:bodyPr>
          <a:lstStyle/>
          <a:p>
            <a:r>
              <a:rPr lang="en-US" sz="1200" i="1"/>
              <a:t>Data from James </a:t>
            </a:r>
            <a:r>
              <a:rPr lang="en-US" sz="1200" i="1" dirty="0"/>
              <a:t>et al., 2013</a:t>
            </a:r>
          </a:p>
        </p:txBody>
      </p:sp>
      <p:sp>
        <p:nvSpPr>
          <p:cNvPr id="13" name="Footer Placeholder 3">
            <a:extLst>
              <a:ext uri="{FF2B5EF4-FFF2-40B4-BE49-F238E27FC236}">
                <a16:creationId xmlns:a16="http://schemas.microsoft.com/office/drawing/2014/main" id="{CB58055F-7C54-4445-AC10-4F61995736F9}"/>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5" name="Picture 4">
            <a:extLst>
              <a:ext uri="{FF2B5EF4-FFF2-40B4-BE49-F238E27FC236}">
                <a16:creationId xmlns:a16="http://schemas.microsoft.com/office/drawing/2014/main" id="{AB5FEB5E-4063-5F41-9F80-6D84403D5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8" y="2194258"/>
            <a:ext cx="4940300" cy="3924300"/>
          </a:xfrm>
          <a:prstGeom prst="rect">
            <a:avLst/>
          </a:prstGeom>
        </p:spPr>
      </p:pic>
      <p:pic>
        <p:nvPicPr>
          <p:cNvPr id="9" name="Picture 8">
            <a:extLst>
              <a:ext uri="{FF2B5EF4-FFF2-40B4-BE49-F238E27FC236}">
                <a16:creationId xmlns:a16="http://schemas.microsoft.com/office/drawing/2014/main" id="{13C5E8EE-AC55-1C48-84A9-8FBF3E54D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022" y="3117588"/>
            <a:ext cx="3924300" cy="2997200"/>
          </a:xfrm>
          <a:prstGeom prst="rect">
            <a:avLst/>
          </a:prstGeom>
        </p:spPr>
      </p:pic>
    </p:spTree>
    <p:extLst>
      <p:ext uri="{BB962C8B-B14F-4D97-AF65-F5344CB8AC3E}">
        <p14:creationId xmlns:p14="http://schemas.microsoft.com/office/powerpoint/2010/main" val="1220336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Linear Regression: Application of Cross-Validation</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1010473"/>
          </a:xfrm>
        </p:spPr>
        <p:txBody>
          <a:bodyPr>
            <a:noAutofit/>
          </a:bodyPr>
          <a:lstStyle/>
          <a:p>
            <a:pPr marL="0" indent="0">
              <a:buNone/>
            </a:pPr>
            <a:r>
              <a:rPr lang="en-US" sz="1800" dirty="0"/>
              <a:t>Sub-sample the data using k-fold cross-validation in order to perform parameter selection and/or to set parameter values</a:t>
            </a:r>
          </a:p>
          <a:p>
            <a:pPr lvl="1">
              <a:buFont typeface="Arial" charset="0"/>
              <a:buChar char="•"/>
            </a:pPr>
            <a:r>
              <a:rPr lang="en-US" dirty="0">
                <a:solidFill>
                  <a:srgbClr val="0070C0"/>
                </a:solidFill>
              </a:rPr>
              <a:t>5-fold cross-validation schematized here</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40</a:t>
            </a:fld>
            <a:endParaRPr lang="en-US"/>
          </a:p>
        </p:txBody>
      </p:sp>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l="22148" t="33756" r="10874" b="27763"/>
          <a:stretch/>
        </p:blipFill>
        <p:spPr>
          <a:xfrm>
            <a:off x="3131507" y="5047779"/>
            <a:ext cx="2706522" cy="971841"/>
          </a:xfrm>
          <a:prstGeom prst="rect">
            <a:avLst/>
          </a:prstGeom>
        </p:spPr>
      </p:pic>
      <p:sp>
        <p:nvSpPr>
          <p:cNvPr id="29" name="Rectangle 28"/>
          <p:cNvSpPr/>
          <p:nvPr/>
        </p:nvSpPr>
        <p:spPr>
          <a:xfrm>
            <a:off x="865586" y="2560572"/>
            <a:ext cx="1438835" cy="3874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304421" y="3052033"/>
            <a:ext cx="1438835" cy="4034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743256" y="3519361"/>
            <a:ext cx="1438835" cy="4034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82091" y="4023346"/>
            <a:ext cx="1438835" cy="4034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620926" y="4516647"/>
            <a:ext cx="1438835" cy="4034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65585" y="2565055"/>
            <a:ext cx="7194176" cy="403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65585" y="3047550"/>
            <a:ext cx="7194176" cy="403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65585" y="3526369"/>
            <a:ext cx="7194176" cy="403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65585" y="4021390"/>
            <a:ext cx="7194176" cy="403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65585" y="4512735"/>
            <a:ext cx="7194176" cy="403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3">
            <a:extLst>
              <a:ext uri="{FF2B5EF4-FFF2-40B4-BE49-F238E27FC236}">
                <a16:creationId xmlns:a16="http://schemas.microsoft.com/office/drawing/2014/main" id="{3CBD0328-76A0-DD49-AFDB-701395C061A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0975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Linear Regression: Application of Cross-Validation</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3"/>
            <a:ext cx="8593853" cy="611836"/>
          </a:xfrm>
        </p:spPr>
        <p:txBody>
          <a:bodyPr>
            <a:noAutofit/>
          </a:bodyPr>
          <a:lstStyle/>
          <a:p>
            <a:pPr marL="0" indent="0">
              <a:buNone/>
            </a:pPr>
            <a:r>
              <a:rPr lang="en-US" sz="1800" dirty="0"/>
              <a:t>Sub-sample the data using k-fold cross-validation in order to perform parameter selection and/or to set parameter values</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41</a:t>
            </a:fld>
            <a:endParaRPr lang="en-US"/>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22148" t="47914" r="25179" b="31337"/>
          <a:stretch/>
        </p:blipFill>
        <p:spPr>
          <a:xfrm>
            <a:off x="4233796" y="2192746"/>
            <a:ext cx="4822521" cy="1187272"/>
          </a:xfrm>
          <a:prstGeom prst="rect">
            <a:avLst/>
          </a:prstGeom>
        </p:spPr>
      </p:pic>
      <p:sp>
        <p:nvSpPr>
          <p:cNvPr id="19" name="Rectangle 18"/>
          <p:cNvSpPr/>
          <p:nvPr/>
        </p:nvSpPr>
        <p:spPr>
          <a:xfrm>
            <a:off x="4650913" y="3607404"/>
            <a:ext cx="3616264" cy="2031325"/>
          </a:xfrm>
          <a:prstGeom prst="rect">
            <a:avLst/>
          </a:prstGeom>
        </p:spPr>
        <p:txBody>
          <a:bodyPr wrap="square">
            <a:spAutoFit/>
          </a:bodyPr>
          <a:lstStyle/>
          <a:p>
            <a:r>
              <a:rPr lang="en-US" dirty="0" err="1">
                <a:latin typeface="Courier" charset="0"/>
                <a:ea typeface="Courier" charset="0"/>
                <a:cs typeface="Courier" charset="0"/>
              </a:rPr>
              <a:t>cv.error_i</a:t>
            </a:r>
            <a:r>
              <a:rPr lang="en-US" dirty="0">
                <a:latin typeface="Courier" charset="0"/>
                <a:ea typeface="Courier" charset="0"/>
                <a:cs typeface="Courier" charset="0"/>
              </a:rPr>
              <a:t>: 	5.890979</a:t>
            </a:r>
          </a:p>
          <a:p>
            <a:endParaRPr lang="en-US" dirty="0">
              <a:latin typeface="Courier" charset="0"/>
              <a:ea typeface="Courier" charset="0"/>
              <a:cs typeface="Courier" charset="0"/>
            </a:endParaRPr>
          </a:p>
          <a:p>
            <a:r>
              <a:rPr lang="en-US" dirty="0" err="1">
                <a:latin typeface="Courier" charset="0"/>
                <a:ea typeface="Courier" charset="0"/>
                <a:cs typeface="Courier" charset="0"/>
              </a:rPr>
              <a:t>cv.error_ii</a:t>
            </a:r>
            <a:r>
              <a:rPr lang="en-US" dirty="0">
                <a:latin typeface="Courier" charset="0"/>
                <a:ea typeface="Courier" charset="0"/>
                <a:cs typeface="Courier" charset="0"/>
              </a:rPr>
              <a:t>: 	1.086595</a:t>
            </a:r>
          </a:p>
          <a:p>
            <a:endParaRPr lang="en-US" dirty="0">
              <a:latin typeface="Courier" charset="0"/>
              <a:ea typeface="Courier" charset="0"/>
              <a:cs typeface="Courier" charset="0"/>
            </a:endParaRPr>
          </a:p>
          <a:p>
            <a:r>
              <a:rPr lang="en-US" dirty="0" err="1">
                <a:latin typeface="Courier" charset="0"/>
                <a:ea typeface="Courier" charset="0"/>
                <a:cs typeface="Courier" charset="0"/>
              </a:rPr>
              <a:t>cv.error_iii</a:t>
            </a:r>
            <a:r>
              <a:rPr lang="en-US" dirty="0">
                <a:latin typeface="Courier" charset="0"/>
                <a:ea typeface="Courier" charset="0"/>
                <a:cs typeface="Courier" charset="0"/>
              </a:rPr>
              <a:t>: 1.102585</a:t>
            </a:r>
          </a:p>
          <a:p>
            <a:endParaRPr lang="en-US" dirty="0">
              <a:latin typeface="Courier" charset="0"/>
              <a:ea typeface="Courier" charset="0"/>
              <a:cs typeface="Courier" charset="0"/>
            </a:endParaRPr>
          </a:p>
          <a:p>
            <a:r>
              <a:rPr lang="en-US" dirty="0" err="1">
                <a:latin typeface="Courier" charset="0"/>
                <a:ea typeface="Courier" charset="0"/>
                <a:cs typeface="Courier" charset="0"/>
              </a:rPr>
              <a:t>cv.error_iv</a:t>
            </a:r>
            <a:r>
              <a:rPr lang="en-US" dirty="0">
                <a:latin typeface="Courier" charset="0"/>
                <a:ea typeface="Courier" charset="0"/>
                <a:cs typeface="Courier" charset="0"/>
              </a:rPr>
              <a:t>: 	1.114772</a:t>
            </a:r>
          </a:p>
        </p:txBody>
      </p:sp>
      <p:sp>
        <p:nvSpPr>
          <p:cNvPr id="20" name="Rectangle 19"/>
          <p:cNvSpPr/>
          <p:nvPr/>
        </p:nvSpPr>
        <p:spPr>
          <a:xfrm>
            <a:off x="4514709" y="3482518"/>
            <a:ext cx="3602156" cy="21831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a:extLst>
              <a:ext uri="{FF2B5EF4-FFF2-40B4-BE49-F238E27FC236}">
                <a16:creationId xmlns:a16="http://schemas.microsoft.com/office/drawing/2014/main" id="{14635ABD-BDE8-C649-AB9F-C2251958C43C}"/>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5" name="Picture 4">
            <a:extLst>
              <a:ext uri="{FF2B5EF4-FFF2-40B4-BE49-F238E27FC236}">
                <a16:creationId xmlns:a16="http://schemas.microsoft.com/office/drawing/2014/main" id="{898857A8-75B5-EA43-8C15-15CEEE9BB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2746"/>
            <a:ext cx="4368800" cy="4038600"/>
          </a:xfrm>
          <a:prstGeom prst="rect">
            <a:avLst/>
          </a:prstGeom>
        </p:spPr>
      </p:pic>
    </p:spTree>
    <p:extLst>
      <p:ext uri="{BB962C8B-B14F-4D97-AF65-F5344CB8AC3E}">
        <p14:creationId xmlns:p14="http://schemas.microsoft.com/office/powerpoint/2010/main" val="46484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a:xfrm>
            <a:off x="391259" y="254294"/>
            <a:ext cx="8410996" cy="900967"/>
          </a:xfrm>
        </p:spPr>
        <p:txBody>
          <a:bodyPr/>
          <a:lstStyle/>
          <a:p>
            <a:r>
              <a:rPr lang="en-US" dirty="0">
                <a:solidFill>
                  <a:srgbClr val="000000"/>
                </a:solidFill>
              </a:rPr>
              <a:t>Supervised Learning </a:t>
            </a:r>
            <a:r>
              <a:rPr lang="en-US" dirty="0" err="1">
                <a:solidFill>
                  <a:srgbClr val="000000"/>
                </a:solidFill>
              </a:rPr>
              <a:t>Ib</a:t>
            </a:r>
            <a:r>
              <a:rPr lang="en-US" dirty="0">
                <a:solidFill>
                  <a:srgbClr val="000000"/>
                </a:solidFill>
              </a:rPr>
              <a:t>: </a:t>
            </a:r>
            <a:br>
              <a:rPr lang="en-US" sz="2000" dirty="0">
                <a:solidFill>
                  <a:srgbClr val="000000"/>
                </a:solidFill>
              </a:rPr>
            </a:br>
            <a:r>
              <a:rPr lang="en-US" sz="2000" b="1" dirty="0"/>
              <a:t>Lasso for Regularization</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b="1" dirty="0">
                <a:solidFill>
                  <a:srgbClr val="0070C0"/>
                </a:solidFill>
              </a:rPr>
              <a:t>Definition:</a:t>
            </a:r>
            <a:r>
              <a:rPr lang="en-US" sz="1800" dirty="0"/>
              <a:t> Similar to linear regression, but instead of just trying to minimize the squared errors in our training data, we simultaneously aim to:</a:t>
            </a:r>
          </a:p>
          <a:p>
            <a:pPr marL="0" indent="0">
              <a:buNone/>
            </a:pPr>
            <a:endParaRPr lang="en-US" sz="1800" dirty="0"/>
          </a:p>
          <a:p>
            <a:pPr marL="457200" indent="-457200">
              <a:buAutoNum type="alphaLcParenR"/>
            </a:pPr>
            <a:r>
              <a:rPr lang="en-US" sz="1800" dirty="0"/>
              <a:t>eliminate irrelevant variables by setting their associated coefficient values to 0 </a:t>
            </a:r>
            <a:r>
              <a:rPr lang="en-US" sz="1800" dirty="0">
                <a:sym typeface="Wingdings"/>
              </a:rPr>
              <a:t> </a:t>
            </a:r>
            <a:r>
              <a:rPr lang="en-US" sz="1800" i="1" dirty="0"/>
              <a:t>This is good! It accomplishes variable selection (thereby making models simpler, and thus more interpretable).</a:t>
            </a:r>
          </a:p>
          <a:p>
            <a:pPr marL="457200" indent="-457200">
              <a:buAutoNum type="alphaLcParenR"/>
            </a:pPr>
            <a:endParaRPr lang="en-US" sz="1800" i="1" dirty="0"/>
          </a:p>
          <a:p>
            <a:pPr marL="457200" indent="-457200">
              <a:buAutoNum type="alphaLcParenR"/>
            </a:pPr>
            <a:r>
              <a:rPr lang="en-US" sz="1800" dirty="0"/>
              <a:t>reduce the magnitudes of the coefficients (</a:t>
            </a:r>
            <a:r>
              <a:rPr lang="en-US" sz="1800" dirty="0" err="1"/>
              <a:t>i.e</a:t>
            </a:r>
            <a:r>
              <a:rPr lang="en-US" sz="1800" dirty="0"/>
              <a:t>, </a:t>
            </a:r>
            <a:r>
              <a:rPr lang="el-GR" sz="1800" i="1" dirty="0">
                <a:latin typeface="Verdana" charset="0"/>
                <a:ea typeface="Verdana" charset="0"/>
                <a:cs typeface="Verdana" charset="0"/>
              </a:rPr>
              <a:t>β</a:t>
            </a:r>
            <a:r>
              <a:rPr lang="en-US" sz="1800" i="1" baseline="-25000" dirty="0">
                <a:latin typeface="Verdana" charset="0"/>
                <a:ea typeface="Verdana" charset="0"/>
                <a:cs typeface="Verdana" charset="0"/>
              </a:rPr>
              <a:t>j</a:t>
            </a:r>
            <a:r>
              <a:rPr lang="en-US" sz="1800" dirty="0">
                <a:latin typeface="Verdana" charset="0"/>
                <a:ea typeface="Verdana" charset="0"/>
                <a:cs typeface="Verdana" charset="0"/>
              </a:rPr>
              <a:t>)</a:t>
            </a:r>
            <a:r>
              <a:rPr lang="en-US" sz="1800" dirty="0"/>
              <a:t> associated with the relevant variables </a:t>
            </a:r>
            <a:r>
              <a:rPr lang="en-US" sz="1800" dirty="0">
                <a:sym typeface="Wingdings"/>
              </a:rPr>
              <a:t> </a:t>
            </a:r>
            <a:r>
              <a:rPr lang="en-US" sz="1800" i="1" dirty="0"/>
              <a:t>This is also good! It can often make the model more “stable” by reducing the variance of the response value being estimated. This reduction in variance often leads to improved predictive performance</a:t>
            </a:r>
            <a:endParaRPr lang="en-US" sz="1800" dirty="0"/>
          </a:p>
          <a:p>
            <a:pPr marL="0" indent="0">
              <a:buNone/>
            </a:pPr>
            <a:endParaRPr lang="en-US" dirty="0"/>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42</a:t>
            </a:fld>
            <a:endParaRPr lang="en-US"/>
          </a:p>
        </p:txBody>
      </p:sp>
      <p:sp>
        <p:nvSpPr>
          <p:cNvPr id="6" name="Footer Placeholder 3">
            <a:extLst>
              <a:ext uri="{FF2B5EF4-FFF2-40B4-BE49-F238E27FC236}">
                <a16:creationId xmlns:a16="http://schemas.microsoft.com/office/drawing/2014/main" id="{EA95E535-F62B-D943-AE8A-24654BC44029}"/>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362025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Lasso for Regularization</a:t>
            </a:r>
          </a:p>
        </p:txBody>
      </p:sp>
      <p:sp>
        <p:nvSpPr>
          <p:cNvPr id="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b="1" dirty="0">
                <a:solidFill>
                  <a:srgbClr val="0070C0"/>
                </a:solidFill>
              </a:rPr>
              <a:t>Context of use with examples: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43</a:t>
            </a:fld>
            <a:endParaRPr lang="en-US"/>
          </a:p>
        </p:txBody>
      </p:sp>
      <p:sp>
        <p:nvSpPr>
          <p:cNvPr id="52" name="Footer Placeholder 3">
            <a:extLst>
              <a:ext uri="{FF2B5EF4-FFF2-40B4-BE49-F238E27FC236}">
                <a16:creationId xmlns:a16="http://schemas.microsoft.com/office/drawing/2014/main" id="{648AE4C3-C9C8-3646-BF3D-8A07A347D4FC}"/>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cxnSp>
        <p:nvCxnSpPr>
          <p:cNvPr id="53" name="Straight Connector 52">
            <a:extLst>
              <a:ext uri="{FF2B5EF4-FFF2-40B4-BE49-F238E27FC236}">
                <a16:creationId xmlns:a16="http://schemas.microsoft.com/office/drawing/2014/main" id="{C0C231F2-6956-D14E-AC74-91197A131460}"/>
              </a:ext>
            </a:extLst>
          </p:cNvPr>
          <p:cNvCxnSpPr/>
          <p:nvPr/>
        </p:nvCxnSpPr>
        <p:spPr>
          <a:xfrm>
            <a:off x="884719" y="2540311"/>
            <a:ext cx="3655338" cy="340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4F1A9604-E43B-5843-A587-AE9915FDE540}"/>
              </a:ext>
            </a:extLst>
          </p:cNvPr>
          <p:cNvSpPr/>
          <p:nvPr/>
        </p:nvSpPr>
        <p:spPr>
          <a:xfrm>
            <a:off x="1256061" y="2312691"/>
            <a:ext cx="481834" cy="481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1843DD4C-F268-BF47-B81B-A7BE8081C673}"/>
              </a:ext>
            </a:extLst>
          </p:cNvPr>
          <p:cNvPicPr>
            <a:picLocks noChangeAspect="1"/>
          </p:cNvPicPr>
          <p:nvPr/>
        </p:nvPicPr>
        <p:blipFill rotWithShape="1">
          <a:blip r:embed="rId2">
            <a:extLst>
              <a:ext uri="{28A0092B-C50C-407E-A947-70E740481C1C}">
                <a14:useLocalDpi xmlns:a14="http://schemas.microsoft.com/office/drawing/2010/main" val="0"/>
              </a:ext>
            </a:extLst>
          </a:blip>
          <a:srcRect l="9589" t="16521" r="23424" b="6987"/>
          <a:stretch/>
        </p:blipFill>
        <p:spPr>
          <a:xfrm>
            <a:off x="5029374" y="1908731"/>
            <a:ext cx="3055178" cy="2180486"/>
          </a:xfrm>
          <a:prstGeom prst="rect">
            <a:avLst/>
          </a:prstGeom>
        </p:spPr>
      </p:pic>
      <p:cxnSp>
        <p:nvCxnSpPr>
          <p:cNvPr id="62" name="Straight Connector 61">
            <a:extLst>
              <a:ext uri="{FF2B5EF4-FFF2-40B4-BE49-F238E27FC236}">
                <a16:creationId xmlns:a16="http://schemas.microsoft.com/office/drawing/2014/main" id="{24EC17CE-8EB6-5E4C-806B-C49AAF310FD4}"/>
              </a:ext>
            </a:extLst>
          </p:cNvPr>
          <p:cNvCxnSpPr/>
          <p:nvPr/>
        </p:nvCxnSpPr>
        <p:spPr>
          <a:xfrm>
            <a:off x="884719" y="3414550"/>
            <a:ext cx="3655338" cy="340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5" name="Explosion 1 64">
            <a:extLst>
              <a:ext uri="{FF2B5EF4-FFF2-40B4-BE49-F238E27FC236}">
                <a16:creationId xmlns:a16="http://schemas.microsoft.com/office/drawing/2014/main" id="{92CD7763-3DAA-524A-8A55-972849FBD863}"/>
              </a:ext>
            </a:extLst>
          </p:cNvPr>
          <p:cNvSpPr/>
          <p:nvPr/>
        </p:nvSpPr>
        <p:spPr>
          <a:xfrm>
            <a:off x="1211843" y="3100573"/>
            <a:ext cx="659318" cy="659318"/>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FFEF92E6-DCC8-CA45-899D-3B69BC936242}"/>
              </a:ext>
            </a:extLst>
          </p:cNvPr>
          <p:cNvSpPr/>
          <p:nvPr/>
        </p:nvSpPr>
        <p:spPr>
          <a:xfrm>
            <a:off x="1299359" y="3226667"/>
            <a:ext cx="463588" cy="369332"/>
          </a:xfrm>
          <a:prstGeom prst="rect">
            <a:avLst/>
          </a:prstGeom>
        </p:spPr>
        <p:txBody>
          <a:bodyPr wrap="none">
            <a:spAutoFit/>
          </a:bodyPr>
          <a:lstStyle/>
          <a:p>
            <a:r>
              <a:rPr lang="en-US" b="1" dirty="0">
                <a:solidFill>
                  <a:schemeClr val="bg1"/>
                </a:solidFill>
              </a:rPr>
              <a:t>AA</a:t>
            </a:r>
          </a:p>
        </p:txBody>
      </p:sp>
      <p:sp>
        <p:nvSpPr>
          <p:cNvPr id="69" name="Rectangle 68">
            <a:extLst>
              <a:ext uri="{FF2B5EF4-FFF2-40B4-BE49-F238E27FC236}">
                <a16:creationId xmlns:a16="http://schemas.microsoft.com/office/drawing/2014/main" id="{240F57F4-82CC-F642-9628-E99415416616}"/>
              </a:ext>
            </a:extLst>
          </p:cNvPr>
          <p:cNvSpPr/>
          <p:nvPr/>
        </p:nvSpPr>
        <p:spPr>
          <a:xfrm>
            <a:off x="3216989" y="3224508"/>
            <a:ext cx="625320" cy="41414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TextBox 71">
            <a:extLst>
              <a:ext uri="{FF2B5EF4-FFF2-40B4-BE49-F238E27FC236}">
                <a16:creationId xmlns:a16="http://schemas.microsoft.com/office/drawing/2014/main" id="{140F03B5-355B-7348-827A-EDBA936AA8AC}"/>
              </a:ext>
            </a:extLst>
          </p:cNvPr>
          <p:cNvSpPr txBox="1"/>
          <p:nvPr/>
        </p:nvSpPr>
        <p:spPr>
          <a:xfrm>
            <a:off x="3207939" y="3241077"/>
            <a:ext cx="647739" cy="369332"/>
          </a:xfrm>
          <a:prstGeom prst="rect">
            <a:avLst/>
          </a:prstGeom>
          <a:noFill/>
        </p:spPr>
        <p:txBody>
          <a:bodyPr wrap="square" rtlCol="0">
            <a:spAutoFit/>
          </a:bodyPr>
          <a:lstStyle/>
          <a:p>
            <a:r>
              <a:rPr lang="en-US" b="1"/>
              <a:t>gene</a:t>
            </a:r>
            <a:endParaRPr lang="en-US" b="1" dirty="0"/>
          </a:p>
        </p:txBody>
      </p:sp>
      <p:sp>
        <p:nvSpPr>
          <p:cNvPr id="74" name="Curved Up Arrow 73">
            <a:extLst>
              <a:ext uri="{FF2B5EF4-FFF2-40B4-BE49-F238E27FC236}">
                <a16:creationId xmlns:a16="http://schemas.microsoft.com/office/drawing/2014/main" id="{C2EFA010-0018-7D45-8E8F-383F92A9C801}"/>
              </a:ext>
            </a:extLst>
          </p:cNvPr>
          <p:cNvSpPr/>
          <p:nvPr/>
        </p:nvSpPr>
        <p:spPr>
          <a:xfrm flipV="1">
            <a:off x="1566214" y="2927943"/>
            <a:ext cx="1812631" cy="283851"/>
          </a:xfrm>
          <a:prstGeom prst="curvedUpArrow">
            <a:avLst>
              <a:gd name="adj1" fmla="val 0"/>
              <a:gd name="adj2" fmla="val 49082"/>
              <a:gd name="adj3" fmla="val 25000"/>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74">
            <a:extLst>
              <a:ext uri="{FF2B5EF4-FFF2-40B4-BE49-F238E27FC236}">
                <a16:creationId xmlns:a16="http://schemas.microsoft.com/office/drawing/2014/main" id="{104AD986-696B-0B46-974B-23F4B131A641}"/>
              </a:ext>
            </a:extLst>
          </p:cNvPr>
          <p:cNvSpPr/>
          <p:nvPr/>
        </p:nvSpPr>
        <p:spPr>
          <a:xfrm>
            <a:off x="1299359" y="2352428"/>
            <a:ext cx="415050" cy="369332"/>
          </a:xfrm>
          <a:prstGeom prst="rect">
            <a:avLst/>
          </a:prstGeom>
        </p:spPr>
        <p:txBody>
          <a:bodyPr wrap="none">
            <a:spAutoFit/>
          </a:bodyPr>
          <a:lstStyle/>
          <a:p>
            <a:r>
              <a:rPr lang="en-US" b="1" dirty="0">
                <a:solidFill>
                  <a:schemeClr val="bg1"/>
                </a:solidFill>
              </a:rPr>
              <a:t>TT</a:t>
            </a:r>
          </a:p>
        </p:txBody>
      </p:sp>
      <p:sp>
        <p:nvSpPr>
          <p:cNvPr id="78" name="Rectangle 77">
            <a:extLst>
              <a:ext uri="{FF2B5EF4-FFF2-40B4-BE49-F238E27FC236}">
                <a16:creationId xmlns:a16="http://schemas.microsoft.com/office/drawing/2014/main" id="{6A022B48-C150-9542-8198-65248B010277}"/>
              </a:ext>
            </a:extLst>
          </p:cNvPr>
          <p:cNvSpPr/>
          <p:nvPr/>
        </p:nvSpPr>
        <p:spPr>
          <a:xfrm>
            <a:off x="3216989" y="2350269"/>
            <a:ext cx="625320" cy="41414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TextBox 79">
            <a:extLst>
              <a:ext uri="{FF2B5EF4-FFF2-40B4-BE49-F238E27FC236}">
                <a16:creationId xmlns:a16="http://schemas.microsoft.com/office/drawing/2014/main" id="{1B24ABF3-CF22-124A-B92B-5CEFE192C4E7}"/>
              </a:ext>
            </a:extLst>
          </p:cNvPr>
          <p:cNvSpPr txBox="1"/>
          <p:nvPr/>
        </p:nvSpPr>
        <p:spPr>
          <a:xfrm>
            <a:off x="3211965" y="2358984"/>
            <a:ext cx="647739" cy="369332"/>
          </a:xfrm>
          <a:prstGeom prst="rect">
            <a:avLst/>
          </a:prstGeom>
          <a:noFill/>
        </p:spPr>
        <p:txBody>
          <a:bodyPr wrap="square" rtlCol="0">
            <a:spAutoFit/>
          </a:bodyPr>
          <a:lstStyle/>
          <a:p>
            <a:r>
              <a:rPr lang="en-US" b="1" dirty="0"/>
              <a:t>gene</a:t>
            </a:r>
          </a:p>
        </p:txBody>
      </p:sp>
      <p:sp>
        <p:nvSpPr>
          <p:cNvPr id="81" name="Curved Up Arrow 80">
            <a:extLst>
              <a:ext uri="{FF2B5EF4-FFF2-40B4-BE49-F238E27FC236}">
                <a16:creationId xmlns:a16="http://schemas.microsoft.com/office/drawing/2014/main" id="{96BC352E-08C6-9845-A338-28DCA58062EE}"/>
              </a:ext>
            </a:extLst>
          </p:cNvPr>
          <p:cNvSpPr/>
          <p:nvPr/>
        </p:nvSpPr>
        <p:spPr>
          <a:xfrm flipV="1">
            <a:off x="1566214" y="2053704"/>
            <a:ext cx="1812631" cy="283851"/>
          </a:xfrm>
          <a:prstGeom prst="curvedUpArrow">
            <a:avLst>
              <a:gd name="adj1" fmla="val 0"/>
              <a:gd name="adj2" fmla="val 49082"/>
              <a:gd name="adj3" fmla="val 25000"/>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3" name="Straight Connector 82">
            <a:extLst>
              <a:ext uri="{FF2B5EF4-FFF2-40B4-BE49-F238E27FC236}">
                <a16:creationId xmlns:a16="http://schemas.microsoft.com/office/drawing/2014/main" id="{8909B353-917C-204D-B3EE-5726D4B5380F}"/>
              </a:ext>
            </a:extLst>
          </p:cNvPr>
          <p:cNvCxnSpPr/>
          <p:nvPr/>
        </p:nvCxnSpPr>
        <p:spPr>
          <a:xfrm flipV="1">
            <a:off x="3667432" y="2295190"/>
            <a:ext cx="978041" cy="1534"/>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412E532-21EE-3B47-8C13-B214CABB2CD4}"/>
              </a:ext>
            </a:extLst>
          </p:cNvPr>
          <p:cNvCxnSpPr/>
          <p:nvPr/>
        </p:nvCxnSpPr>
        <p:spPr>
          <a:xfrm flipV="1">
            <a:off x="3754870" y="2255706"/>
            <a:ext cx="978041" cy="1534"/>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CDA9A4A-331B-6742-8C96-8E35BA1EF238}"/>
              </a:ext>
            </a:extLst>
          </p:cNvPr>
          <p:cNvCxnSpPr/>
          <p:nvPr/>
        </p:nvCxnSpPr>
        <p:spPr>
          <a:xfrm flipV="1">
            <a:off x="3854725" y="2216989"/>
            <a:ext cx="978041" cy="1534"/>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222AB56-3843-8945-B48A-8FF516716420}"/>
              </a:ext>
            </a:extLst>
          </p:cNvPr>
          <p:cNvCxnSpPr/>
          <p:nvPr/>
        </p:nvCxnSpPr>
        <p:spPr>
          <a:xfrm flipV="1">
            <a:off x="3947725" y="2178489"/>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19A9046-F0C7-6940-AF6A-2E87F8B3269F}"/>
              </a:ext>
            </a:extLst>
          </p:cNvPr>
          <p:cNvCxnSpPr/>
          <p:nvPr/>
        </p:nvCxnSpPr>
        <p:spPr>
          <a:xfrm flipV="1">
            <a:off x="4039310" y="2145895"/>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239C4C69-3DCE-994A-862C-8A7921B8F59E}"/>
              </a:ext>
            </a:extLst>
          </p:cNvPr>
          <p:cNvCxnSpPr/>
          <p:nvPr/>
        </p:nvCxnSpPr>
        <p:spPr>
          <a:xfrm flipV="1">
            <a:off x="4116575" y="2112520"/>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2B5A6CE-6D11-4A45-9CFA-76A277EE3E3B}"/>
              </a:ext>
            </a:extLst>
          </p:cNvPr>
          <p:cNvCxnSpPr/>
          <p:nvPr/>
        </p:nvCxnSpPr>
        <p:spPr>
          <a:xfrm flipV="1">
            <a:off x="4203604" y="2071811"/>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ECF0D35-AAFE-B543-A00F-1D399D5832E1}"/>
              </a:ext>
            </a:extLst>
          </p:cNvPr>
          <p:cNvCxnSpPr/>
          <p:nvPr/>
        </p:nvCxnSpPr>
        <p:spPr>
          <a:xfrm flipV="1">
            <a:off x="3754869" y="3185123"/>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492DF8F-C8D2-724A-B7FB-91EE52FB53FF}"/>
              </a:ext>
            </a:extLst>
          </p:cNvPr>
          <p:cNvCxnSpPr/>
          <p:nvPr/>
        </p:nvCxnSpPr>
        <p:spPr>
          <a:xfrm flipV="1">
            <a:off x="3833875" y="3147293"/>
            <a:ext cx="978041" cy="1856"/>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3EC851A-ED1C-0F4B-87AE-2A8D95284D81}"/>
              </a:ext>
            </a:extLst>
          </p:cNvPr>
          <p:cNvCxnSpPr/>
          <p:nvPr/>
        </p:nvCxnSpPr>
        <p:spPr>
          <a:xfrm>
            <a:off x="1566214" y="5338552"/>
            <a:ext cx="3655338" cy="340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3" name="Explosion 1 92">
            <a:extLst>
              <a:ext uri="{FF2B5EF4-FFF2-40B4-BE49-F238E27FC236}">
                <a16:creationId xmlns:a16="http://schemas.microsoft.com/office/drawing/2014/main" id="{79287A4A-BDEF-7A49-AFEF-4A52F2CB9C25}"/>
              </a:ext>
            </a:extLst>
          </p:cNvPr>
          <p:cNvSpPr/>
          <p:nvPr/>
        </p:nvSpPr>
        <p:spPr>
          <a:xfrm>
            <a:off x="1893338" y="5024575"/>
            <a:ext cx="659318" cy="659318"/>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a:extLst>
              <a:ext uri="{FF2B5EF4-FFF2-40B4-BE49-F238E27FC236}">
                <a16:creationId xmlns:a16="http://schemas.microsoft.com/office/drawing/2014/main" id="{AC394D14-AB5B-0C45-A7BE-7BFBAA42A012}"/>
              </a:ext>
            </a:extLst>
          </p:cNvPr>
          <p:cNvSpPr/>
          <p:nvPr/>
        </p:nvSpPr>
        <p:spPr>
          <a:xfrm>
            <a:off x="1980854" y="5150669"/>
            <a:ext cx="463588" cy="369332"/>
          </a:xfrm>
          <a:prstGeom prst="rect">
            <a:avLst/>
          </a:prstGeom>
        </p:spPr>
        <p:txBody>
          <a:bodyPr wrap="none">
            <a:spAutoFit/>
          </a:bodyPr>
          <a:lstStyle/>
          <a:p>
            <a:r>
              <a:rPr lang="en-US" b="1" dirty="0">
                <a:solidFill>
                  <a:schemeClr val="bg1"/>
                </a:solidFill>
              </a:rPr>
              <a:t>AA</a:t>
            </a:r>
          </a:p>
        </p:txBody>
      </p:sp>
      <p:sp>
        <p:nvSpPr>
          <p:cNvPr id="95" name="Rectangle 94">
            <a:extLst>
              <a:ext uri="{FF2B5EF4-FFF2-40B4-BE49-F238E27FC236}">
                <a16:creationId xmlns:a16="http://schemas.microsoft.com/office/drawing/2014/main" id="{26069218-E0C5-1B4A-8E3A-530726DD7E33}"/>
              </a:ext>
            </a:extLst>
          </p:cNvPr>
          <p:cNvSpPr/>
          <p:nvPr/>
        </p:nvSpPr>
        <p:spPr>
          <a:xfrm>
            <a:off x="3898484" y="5148510"/>
            <a:ext cx="625320" cy="41414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6" name="TextBox 95">
            <a:extLst>
              <a:ext uri="{FF2B5EF4-FFF2-40B4-BE49-F238E27FC236}">
                <a16:creationId xmlns:a16="http://schemas.microsoft.com/office/drawing/2014/main" id="{AB2DAD11-21D0-7C48-9F0E-9F793D923809}"/>
              </a:ext>
            </a:extLst>
          </p:cNvPr>
          <p:cNvSpPr txBox="1"/>
          <p:nvPr/>
        </p:nvSpPr>
        <p:spPr>
          <a:xfrm>
            <a:off x="3889434" y="5165079"/>
            <a:ext cx="647739" cy="369332"/>
          </a:xfrm>
          <a:prstGeom prst="rect">
            <a:avLst/>
          </a:prstGeom>
          <a:noFill/>
        </p:spPr>
        <p:txBody>
          <a:bodyPr wrap="square" rtlCol="0">
            <a:spAutoFit/>
          </a:bodyPr>
          <a:lstStyle/>
          <a:p>
            <a:r>
              <a:rPr lang="en-US" b="1" dirty="0"/>
              <a:t>gene</a:t>
            </a:r>
          </a:p>
        </p:txBody>
      </p:sp>
      <p:sp>
        <p:nvSpPr>
          <p:cNvPr id="97" name="Curved Up Arrow 96">
            <a:extLst>
              <a:ext uri="{FF2B5EF4-FFF2-40B4-BE49-F238E27FC236}">
                <a16:creationId xmlns:a16="http://schemas.microsoft.com/office/drawing/2014/main" id="{EEDCC7EA-983A-6547-A632-DF6A592477B8}"/>
              </a:ext>
            </a:extLst>
          </p:cNvPr>
          <p:cNvSpPr/>
          <p:nvPr/>
        </p:nvSpPr>
        <p:spPr>
          <a:xfrm flipV="1">
            <a:off x="2398142" y="4851944"/>
            <a:ext cx="1615898" cy="283851"/>
          </a:xfrm>
          <a:prstGeom prst="curvedUpArrow">
            <a:avLst>
              <a:gd name="adj1" fmla="val 0"/>
              <a:gd name="adj2" fmla="val 49082"/>
              <a:gd name="adj3" fmla="val 25000"/>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97">
            <a:extLst>
              <a:ext uri="{FF2B5EF4-FFF2-40B4-BE49-F238E27FC236}">
                <a16:creationId xmlns:a16="http://schemas.microsoft.com/office/drawing/2014/main" id="{6E493038-41AA-1C4E-9D8B-D2C4C6F1C005}"/>
              </a:ext>
            </a:extLst>
          </p:cNvPr>
          <p:cNvSpPr/>
          <p:nvPr/>
        </p:nvSpPr>
        <p:spPr>
          <a:xfrm>
            <a:off x="720436" y="1851952"/>
            <a:ext cx="7497589" cy="226268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E80F5F66-FDC2-944A-A394-D32C375A60CC}"/>
              </a:ext>
            </a:extLst>
          </p:cNvPr>
          <p:cNvSpPr txBox="1"/>
          <p:nvPr/>
        </p:nvSpPr>
        <p:spPr>
          <a:xfrm>
            <a:off x="3226821" y="4335074"/>
            <a:ext cx="1109128" cy="369332"/>
          </a:xfrm>
          <a:prstGeom prst="rect">
            <a:avLst/>
          </a:prstGeom>
          <a:noFill/>
        </p:spPr>
        <p:txBody>
          <a:bodyPr wrap="square" rtlCol="0">
            <a:spAutoFit/>
          </a:bodyPr>
          <a:lstStyle/>
          <a:p>
            <a:r>
              <a:rPr lang="en-US" i="1" dirty="0"/>
              <a:t>gender</a:t>
            </a:r>
          </a:p>
        </p:txBody>
      </p:sp>
      <p:sp>
        <p:nvSpPr>
          <p:cNvPr id="100" name="TextBox 99">
            <a:extLst>
              <a:ext uri="{FF2B5EF4-FFF2-40B4-BE49-F238E27FC236}">
                <a16:creationId xmlns:a16="http://schemas.microsoft.com/office/drawing/2014/main" id="{D4F5F85D-A435-4D4F-8A1B-1BE01E6416E8}"/>
              </a:ext>
            </a:extLst>
          </p:cNvPr>
          <p:cNvSpPr txBox="1"/>
          <p:nvPr/>
        </p:nvSpPr>
        <p:spPr>
          <a:xfrm>
            <a:off x="4501755" y="4335344"/>
            <a:ext cx="1109128" cy="369332"/>
          </a:xfrm>
          <a:prstGeom prst="rect">
            <a:avLst/>
          </a:prstGeom>
          <a:noFill/>
        </p:spPr>
        <p:txBody>
          <a:bodyPr wrap="square" rtlCol="0">
            <a:spAutoFit/>
          </a:bodyPr>
          <a:lstStyle/>
          <a:p>
            <a:r>
              <a:rPr lang="en-US" i="1" dirty="0"/>
              <a:t>age</a:t>
            </a:r>
          </a:p>
        </p:txBody>
      </p:sp>
      <p:sp>
        <p:nvSpPr>
          <p:cNvPr id="101" name="TextBox 100">
            <a:extLst>
              <a:ext uri="{FF2B5EF4-FFF2-40B4-BE49-F238E27FC236}">
                <a16:creationId xmlns:a16="http://schemas.microsoft.com/office/drawing/2014/main" id="{ECD6E370-3F6E-BE4D-8724-1D15976D07CD}"/>
              </a:ext>
            </a:extLst>
          </p:cNvPr>
          <p:cNvSpPr txBox="1"/>
          <p:nvPr/>
        </p:nvSpPr>
        <p:spPr>
          <a:xfrm>
            <a:off x="5490864" y="4565892"/>
            <a:ext cx="2593688" cy="369332"/>
          </a:xfrm>
          <a:prstGeom prst="rect">
            <a:avLst/>
          </a:prstGeom>
          <a:noFill/>
        </p:spPr>
        <p:txBody>
          <a:bodyPr wrap="square" rtlCol="0">
            <a:spAutoFit/>
          </a:bodyPr>
          <a:lstStyle/>
          <a:p>
            <a:r>
              <a:rPr lang="en-US" i="1" dirty="0"/>
              <a:t>local methylation status</a:t>
            </a:r>
          </a:p>
        </p:txBody>
      </p:sp>
      <p:sp>
        <p:nvSpPr>
          <p:cNvPr id="102" name="TextBox 101">
            <a:extLst>
              <a:ext uri="{FF2B5EF4-FFF2-40B4-BE49-F238E27FC236}">
                <a16:creationId xmlns:a16="http://schemas.microsoft.com/office/drawing/2014/main" id="{103CD305-7D48-8A46-B372-49009DBD20B4}"/>
              </a:ext>
            </a:extLst>
          </p:cNvPr>
          <p:cNvSpPr txBox="1"/>
          <p:nvPr/>
        </p:nvSpPr>
        <p:spPr>
          <a:xfrm>
            <a:off x="5733934" y="5038291"/>
            <a:ext cx="1518970" cy="369332"/>
          </a:xfrm>
          <a:prstGeom prst="rect">
            <a:avLst/>
          </a:prstGeom>
          <a:noFill/>
        </p:spPr>
        <p:txBody>
          <a:bodyPr wrap="square" rtlCol="0">
            <a:spAutoFit/>
          </a:bodyPr>
          <a:lstStyle/>
          <a:p>
            <a:r>
              <a:rPr lang="en-US" i="1" dirty="0"/>
              <a:t>disease type</a:t>
            </a:r>
          </a:p>
        </p:txBody>
      </p:sp>
      <p:sp>
        <p:nvSpPr>
          <p:cNvPr id="103" name="TextBox 102">
            <a:extLst>
              <a:ext uri="{FF2B5EF4-FFF2-40B4-BE49-F238E27FC236}">
                <a16:creationId xmlns:a16="http://schemas.microsoft.com/office/drawing/2014/main" id="{B8E243EB-9CC7-444F-9D0F-D1BBB9BCD295}"/>
              </a:ext>
            </a:extLst>
          </p:cNvPr>
          <p:cNvSpPr txBox="1"/>
          <p:nvPr/>
        </p:nvSpPr>
        <p:spPr>
          <a:xfrm>
            <a:off x="4230295" y="5815310"/>
            <a:ext cx="2593688" cy="369332"/>
          </a:xfrm>
          <a:prstGeom prst="rect">
            <a:avLst/>
          </a:prstGeom>
          <a:noFill/>
        </p:spPr>
        <p:txBody>
          <a:bodyPr wrap="square" rtlCol="0">
            <a:spAutoFit/>
          </a:bodyPr>
          <a:lstStyle/>
          <a:p>
            <a:r>
              <a:rPr lang="en-US" i="1" dirty="0"/>
              <a:t>copy number variants</a:t>
            </a:r>
          </a:p>
        </p:txBody>
      </p:sp>
      <p:sp>
        <p:nvSpPr>
          <p:cNvPr id="104" name="TextBox 103">
            <a:extLst>
              <a:ext uri="{FF2B5EF4-FFF2-40B4-BE49-F238E27FC236}">
                <a16:creationId xmlns:a16="http://schemas.microsoft.com/office/drawing/2014/main" id="{B8A79EED-93B2-9F4B-9912-024D97D95372}"/>
              </a:ext>
            </a:extLst>
          </p:cNvPr>
          <p:cNvSpPr txBox="1"/>
          <p:nvPr/>
        </p:nvSpPr>
        <p:spPr>
          <a:xfrm>
            <a:off x="2105188" y="5831539"/>
            <a:ext cx="1299872" cy="369332"/>
          </a:xfrm>
          <a:prstGeom prst="rect">
            <a:avLst/>
          </a:prstGeom>
          <a:noFill/>
        </p:spPr>
        <p:txBody>
          <a:bodyPr wrap="square" rtlCol="0">
            <a:spAutoFit/>
          </a:bodyPr>
          <a:lstStyle/>
          <a:p>
            <a:r>
              <a:rPr lang="en-US" i="1"/>
              <a:t>ancestry</a:t>
            </a:r>
            <a:endParaRPr lang="en-US" i="1" dirty="0"/>
          </a:p>
        </p:txBody>
      </p:sp>
      <p:cxnSp>
        <p:nvCxnSpPr>
          <p:cNvPr id="105" name="Straight Arrow Connector 104">
            <a:extLst>
              <a:ext uri="{FF2B5EF4-FFF2-40B4-BE49-F238E27FC236}">
                <a16:creationId xmlns:a16="http://schemas.microsoft.com/office/drawing/2014/main" id="{CB2DFCD3-2D3D-4648-8567-442D87822C6B}"/>
              </a:ext>
            </a:extLst>
          </p:cNvPr>
          <p:cNvCxnSpPr/>
          <p:nvPr/>
        </p:nvCxnSpPr>
        <p:spPr>
          <a:xfrm>
            <a:off x="3947725" y="4743400"/>
            <a:ext cx="168850" cy="337479"/>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D9D5CA4-0DEA-C049-A170-0876C97773E6}"/>
              </a:ext>
            </a:extLst>
          </p:cNvPr>
          <p:cNvCxnSpPr/>
          <p:nvPr/>
        </p:nvCxnSpPr>
        <p:spPr>
          <a:xfrm flipH="1">
            <a:off x="4413505" y="4746852"/>
            <a:ext cx="229561" cy="305861"/>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00C6C65-26EE-024F-8B9F-0AE484C4683F}"/>
              </a:ext>
            </a:extLst>
          </p:cNvPr>
          <p:cNvCxnSpPr/>
          <p:nvPr/>
        </p:nvCxnSpPr>
        <p:spPr>
          <a:xfrm flipH="1">
            <a:off x="4570857" y="4866037"/>
            <a:ext cx="956283" cy="243088"/>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3AE96B9-ECAA-B04D-B6EE-0ECC026A9802}"/>
              </a:ext>
            </a:extLst>
          </p:cNvPr>
          <p:cNvCxnSpPr>
            <a:stCxn id="102" idx="1"/>
          </p:cNvCxnSpPr>
          <p:nvPr/>
        </p:nvCxnSpPr>
        <p:spPr>
          <a:xfrm flipH="1">
            <a:off x="4683787" y="5222957"/>
            <a:ext cx="1050147" cy="82409"/>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FC5A71D-7954-BD4E-BB08-669CB0231D41}"/>
              </a:ext>
            </a:extLst>
          </p:cNvPr>
          <p:cNvSpPr txBox="1"/>
          <p:nvPr/>
        </p:nvSpPr>
        <p:spPr>
          <a:xfrm>
            <a:off x="5505310" y="5460042"/>
            <a:ext cx="2593688" cy="369332"/>
          </a:xfrm>
          <a:prstGeom prst="rect">
            <a:avLst/>
          </a:prstGeom>
          <a:noFill/>
        </p:spPr>
        <p:txBody>
          <a:bodyPr wrap="square" rtlCol="0">
            <a:spAutoFit/>
          </a:bodyPr>
          <a:lstStyle/>
          <a:p>
            <a:r>
              <a:rPr lang="en-US" i="1" dirty="0"/>
              <a:t>tissue</a:t>
            </a:r>
          </a:p>
        </p:txBody>
      </p:sp>
      <p:cxnSp>
        <p:nvCxnSpPr>
          <p:cNvPr id="110" name="Straight Arrow Connector 109">
            <a:extLst>
              <a:ext uri="{FF2B5EF4-FFF2-40B4-BE49-F238E27FC236}">
                <a16:creationId xmlns:a16="http://schemas.microsoft.com/office/drawing/2014/main" id="{88C96268-77A2-5645-8D9A-6EF16D69691C}"/>
              </a:ext>
            </a:extLst>
          </p:cNvPr>
          <p:cNvCxnSpPr/>
          <p:nvPr/>
        </p:nvCxnSpPr>
        <p:spPr>
          <a:xfrm flipH="1" flipV="1">
            <a:off x="4643066" y="5534411"/>
            <a:ext cx="884634" cy="89522"/>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0553792-4F87-E54F-B428-47F6093294CD}"/>
              </a:ext>
            </a:extLst>
          </p:cNvPr>
          <p:cNvCxnSpPr/>
          <p:nvPr/>
        </p:nvCxnSpPr>
        <p:spPr>
          <a:xfrm flipH="1" flipV="1">
            <a:off x="4570857" y="5658401"/>
            <a:ext cx="288043" cy="246430"/>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94F3ECD4-E491-4445-9B81-ADD1F619F1AA}"/>
              </a:ext>
            </a:extLst>
          </p:cNvPr>
          <p:cNvSpPr txBox="1"/>
          <p:nvPr/>
        </p:nvSpPr>
        <p:spPr>
          <a:xfrm>
            <a:off x="3219794" y="5833752"/>
            <a:ext cx="785677" cy="369332"/>
          </a:xfrm>
          <a:prstGeom prst="rect">
            <a:avLst/>
          </a:prstGeom>
          <a:noFill/>
        </p:spPr>
        <p:txBody>
          <a:bodyPr wrap="square" rtlCol="0">
            <a:spAutoFit/>
          </a:bodyPr>
          <a:lstStyle/>
          <a:p>
            <a:r>
              <a:rPr lang="en-US" i="1"/>
              <a:t>lab</a:t>
            </a:r>
            <a:endParaRPr lang="en-US" i="1" dirty="0"/>
          </a:p>
        </p:txBody>
      </p:sp>
      <p:cxnSp>
        <p:nvCxnSpPr>
          <p:cNvPr id="113" name="Straight Arrow Connector 112">
            <a:extLst>
              <a:ext uri="{FF2B5EF4-FFF2-40B4-BE49-F238E27FC236}">
                <a16:creationId xmlns:a16="http://schemas.microsoft.com/office/drawing/2014/main" id="{E50CD955-68CB-1B4B-9FC8-7D62FC5FA9C8}"/>
              </a:ext>
            </a:extLst>
          </p:cNvPr>
          <p:cNvCxnSpPr/>
          <p:nvPr/>
        </p:nvCxnSpPr>
        <p:spPr>
          <a:xfrm flipV="1">
            <a:off x="3629884" y="5648909"/>
            <a:ext cx="442802" cy="254286"/>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18A37DB-5FC1-BD4B-939D-F7CC03055BC5}"/>
              </a:ext>
            </a:extLst>
          </p:cNvPr>
          <p:cNvCxnSpPr/>
          <p:nvPr/>
        </p:nvCxnSpPr>
        <p:spPr>
          <a:xfrm flipV="1">
            <a:off x="2953416" y="5544004"/>
            <a:ext cx="888893" cy="359191"/>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650A6389-C66C-6945-86A4-C56DB69C76FD}"/>
              </a:ext>
            </a:extLst>
          </p:cNvPr>
          <p:cNvSpPr/>
          <p:nvPr/>
        </p:nvSpPr>
        <p:spPr>
          <a:xfrm>
            <a:off x="720436" y="4271701"/>
            <a:ext cx="7497589" cy="192917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430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sz="2000" b="1" dirty="0"/>
              <a:t>Lasso for Regularization</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44</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2550" t="43850" r="12611" b="29198"/>
          <a:stretch/>
        </p:blipFill>
        <p:spPr>
          <a:xfrm>
            <a:off x="508973" y="1866666"/>
            <a:ext cx="4657441" cy="120997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843" t="39786" r="17692" b="41390"/>
          <a:stretch/>
        </p:blipFill>
        <p:spPr>
          <a:xfrm>
            <a:off x="461049" y="3452116"/>
            <a:ext cx="6013990" cy="950145"/>
          </a:xfrm>
          <a:prstGeom prst="rect">
            <a:avLst/>
          </a:prstGeom>
        </p:spPr>
      </p:pic>
      <p:sp>
        <p:nvSpPr>
          <p:cNvPr id="13" name="TextBox 12"/>
          <p:cNvSpPr txBox="1"/>
          <p:nvPr/>
        </p:nvSpPr>
        <p:spPr>
          <a:xfrm>
            <a:off x="7782791" y="4532772"/>
            <a:ext cx="1267390" cy="461665"/>
          </a:xfrm>
          <a:prstGeom prst="rect">
            <a:avLst/>
          </a:prstGeom>
          <a:noFill/>
        </p:spPr>
        <p:txBody>
          <a:bodyPr wrap="square" rtlCol="0">
            <a:spAutoFit/>
          </a:bodyPr>
          <a:lstStyle/>
          <a:p>
            <a:r>
              <a:rPr lang="en-US" sz="1200" i="1" dirty="0">
                <a:solidFill>
                  <a:schemeClr val="tx1">
                    <a:lumMod val="75000"/>
                    <a:lumOff val="25000"/>
                  </a:schemeClr>
                </a:solidFill>
              </a:rPr>
              <a:t>Adapted from</a:t>
            </a:r>
          </a:p>
          <a:p>
            <a:r>
              <a:rPr lang="en-US" sz="1200" i="1" dirty="0">
                <a:solidFill>
                  <a:schemeClr val="tx1">
                    <a:lumMod val="75000"/>
                    <a:lumOff val="25000"/>
                  </a:schemeClr>
                </a:solidFill>
              </a:rPr>
              <a:t>C. Bishop, 2006</a:t>
            </a:r>
          </a:p>
        </p:txBody>
      </p:sp>
      <p:sp>
        <p:nvSpPr>
          <p:cNvPr id="1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592409"/>
          </a:xfrm>
        </p:spPr>
        <p:txBody>
          <a:bodyPr>
            <a:normAutofit/>
          </a:bodyPr>
          <a:lstStyle/>
          <a:p>
            <a:pPr marL="0" indent="0">
              <a:buNone/>
            </a:pPr>
            <a:r>
              <a:rPr lang="en-US" sz="1800" b="1" dirty="0">
                <a:solidFill>
                  <a:srgbClr val="0070C0"/>
                </a:solidFill>
              </a:rPr>
              <a:t>Mathematical formulation:</a:t>
            </a:r>
          </a:p>
        </p:txBody>
      </p:sp>
      <p:sp>
        <p:nvSpPr>
          <p:cNvPr id="19"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4919250"/>
            <a:ext cx="8593853" cy="1272563"/>
          </a:xfrm>
        </p:spPr>
        <p:txBody>
          <a:bodyPr>
            <a:normAutofit/>
          </a:bodyPr>
          <a:lstStyle/>
          <a:p>
            <a:pPr marL="0" indent="0">
              <a:buNone/>
            </a:pPr>
            <a:r>
              <a:rPr lang="en-US" sz="1800" b="1" dirty="0">
                <a:solidFill>
                  <a:srgbClr val="0070C0"/>
                </a:solidFill>
              </a:rPr>
              <a:t>Cost function/guiding principle:</a:t>
            </a:r>
          </a:p>
          <a:p>
            <a:pPr marL="0" indent="0">
              <a:buNone/>
            </a:pPr>
            <a:r>
              <a:rPr lang="en-US" sz="1800" dirty="0">
                <a:solidFill>
                  <a:schemeClr val="tx1">
                    <a:lumMod val="75000"/>
                    <a:lumOff val="25000"/>
                  </a:schemeClr>
                </a:solidFill>
              </a:rPr>
              <a:t>Reduce the magnitude of the regression coefficients while fitting the data</a:t>
            </a:r>
          </a:p>
          <a:p>
            <a:pPr marL="0" indent="0">
              <a:buNone/>
            </a:pPr>
            <a:endParaRPr lang="en-US" dirty="0">
              <a:solidFill>
                <a:schemeClr val="tx1">
                  <a:lumMod val="75000"/>
                  <a:lumOff val="25000"/>
                </a:schemeClr>
              </a:solidFill>
            </a:endParaRPr>
          </a:p>
        </p:txBody>
      </p:sp>
      <p:sp>
        <p:nvSpPr>
          <p:cNvPr id="4" name="Rectangle 3"/>
          <p:cNvSpPr/>
          <p:nvPr/>
        </p:nvSpPr>
        <p:spPr>
          <a:xfrm>
            <a:off x="6840637" y="1270872"/>
            <a:ext cx="324091" cy="256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3">
            <a:extLst>
              <a:ext uri="{FF2B5EF4-FFF2-40B4-BE49-F238E27FC236}">
                <a16:creationId xmlns:a16="http://schemas.microsoft.com/office/drawing/2014/main" id="{F49EDCDC-16BD-9A46-A2AA-1E695628941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6" name="Picture 5">
            <a:extLst>
              <a:ext uri="{FF2B5EF4-FFF2-40B4-BE49-F238E27FC236}">
                <a16:creationId xmlns:a16="http://schemas.microsoft.com/office/drawing/2014/main" id="{FEBFD879-E8F0-6F44-99B3-B5642F52C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291" y="1256586"/>
            <a:ext cx="2667000" cy="3327400"/>
          </a:xfrm>
          <a:prstGeom prst="rect">
            <a:avLst/>
          </a:prstGeom>
        </p:spPr>
      </p:pic>
      <p:sp>
        <p:nvSpPr>
          <p:cNvPr id="8" name="Rectangle 7">
            <a:extLst>
              <a:ext uri="{FF2B5EF4-FFF2-40B4-BE49-F238E27FC236}">
                <a16:creationId xmlns:a16="http://schemas.microsoft.com/office/drawing/2014/main" id="{038FDF17-6D06-E24D-8F16-5D3020D5AD31}"/>
              </a:ext>
            </a:extLst>
          </p:cNvPr>
          <p:cNvSpPr/>
          <p:nvPr/>
        </p:nvSpPr>
        <p:spPr>
          <a:xfrm>
            <a:off x="6840637" y="1270872"/>
            <a:ext cx="324091" cy="21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48ECD9-C86F-874A-9E8E-C4FA2FBF4A8E}"/>
              </a:ext>
            </a:extLst>
          </p:cNvPr>
          <p:cNvSpPr/>
          <p:nvPr/>
        </p:nvSpPr>
        <p:spPr>
          <a:xfrm>
            <a:off x="6840637" y="1343191"/>
            <a:ext cx="377026" cy="369332"/>
          </a:xfrm>
          <a:prstGeom prst="rect">
            <a:avLst/>
          </a:prstGeom>
        </p:spPr>
        <p:txBody>
          <a:bodyPr wrap="none">
            <a:spAutoFit/>
          </a:bodyPr>
          <a:lstStyle/>
          <a:p>
            <a:r>
              <a:rPr lang="el-GR" i="1" dirty="0">
                <a:latin typeface="Times New Roman" charset="0"/>
                <a:ea typeface="Times New Roman" charset="0"/>
                <a:cs typeface="Times New Roman" charset="0"/>
              </a:rPr>
              <a:t>β</a:t>
            </a:r>
            <a:r>
              <a:rPr lang="en-US" i="1" baseline="-25000" dirty="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23" name="Rectangle 22">
            <a:extLst>
              <a:ext uri="{FF2B5EF4-FFF2-40B4-BE49-F238E27FC236}">
                <a16:creationId xmlns:a16="http://schemas.microsoft.com/office/drawing/2014/main" id="{3E7715E2-CE07-E84F-B760-598860E884AA}"/>
              </a:ext>
            </a:extLst>
          </p:cNvPr>
          <p:cNvSpPr/>
          <p:nvPr/>
        </p:nvSpPr>
        <p:spPr>
          <a:xfrm>
            <a:off x="8656622" y="3867912"/>
            <a:ext cx="324091" cy="274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01A892-CE89-DB49-9985-264DF5A8B030}"/>
              </a:ext>
            </a:extLst>
          </p:cNvPr>
          <p:cNvSpPr/>
          <p:nvPr/>
        </p:nvSpPr>
        <p:spPr>
          <a:xfrm>
            <a:off x="8642263" y="3820682"/>
            <a:ext cx="377026" cy="369332"/>
          </a:xfrm>
          <a:prstGeom prst="rect">
            <a:avLst/>
          </a:prstGeom>
        </p:spPr>
        <p:txBody>
          <a:bodyPr wrap="square">
            <a:spAutoFit/>
          </a:bodyPr>
          <a:lstStyle/>
          <a:p>
            <a:r>
              <a:rPr lang="el-GR" i="1" dirty="0">
                <a:latin typeface="Times New Roman" charset="0"/>
                <a:ea typeface="Times New Roman" charset="0"/>
                <a:cs typeface="Times New Roman" charset="0"/>
              </a:rPr>
              <a:t>β</a:t>
            </a:r>
            <a:r>
              <a:rPr lang="en-US" i="1" baseline="-25000" dirty="0">
                <a:latin typeface="Times New Roman" charset="0"/>
                <a:ea typeface="Times New Roman" charset="0"/>
                <a:cs typeface="Times New Roman" charset="0"/>
              </a:rPr>
              <a:t>1</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118939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dirty="0">
                <a:solidFill>
                  <a:srgbClr val="000000"/>
                </a:solidFill>
              </a:rPr>
              <a:t>Supervised Learning II: </a:t>
            </a:r>
            <a:br>
              <a:rPr lang="en-US" sz="2000" dirty="0">
                <a:solidFill>
                  <a:srgbClr val="000000"/>
                </a:solidFill>
              </a:rPr>
            </a:br>
            <a:r>
              <a:rPr lang="en-US" sz="2000" b="1" dirty="0"/>
              <a:t>Logistic Regression (Predicting binary outcomes)</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45</a:t>
            </a:fld>
            <a:endParaRPr lang="en-US"/>
          </a:p>
        </p:txBody>
      </p:sp>
      <p:sp>
        <p:nvSpPr>
          <p:cNvPr id="14"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282447"/>
            <a:ext cx="8593853" cy="2016337"/>
          </a:xfrm>
        </p:spPr>
        <p:txBody>
          <a:bodyPr>
            <a:normAutofit/>
          </a:bodyPr>
          <a:lstStyle/>
          <a:p>
            <a:pPr marL="0" indent="0">
              <a:buNone/>
            </a:pPr>
            <a:r>
              <a:rPr lang="en-US" sz="1800" b="1" dirty="0">
                <a:solidFill>
                  <a:srgbClr val="0070C0"/>
                </a:solidFill>
              </a:rPr>
              <a:t>Definition/Description:</a:t>
            </a:r>
            <a:r>
              <a:rPr lang="en-US" sz="1800" dirty="0"/>
              <a:t> The variable you’re trying to predict might be a </a:t>
            </a:r>
            <a:r>
              <a:rPr lang="en-US" sz="1800" i="1" dirty="0"/>
              <a:t>binary variable</a:t>
            </a:r>
            <a:r>
              <a:rPr lang="en-US" sz="1800" dirty="0"/>
              <a:t>. Logistic regression allows you to use a training dataset to estimate the probability p that the response y will lie in one or the other of 2 different classes.</a:t>
            </a:r>
          </a:p>
        </p:txBody>
      </p:sp>
      <mc:AlternateContent xmlns:mc="http://schemas.openxmlformats.org/markup-compatibility/2006" xmlns:a14="http://schemas.microsoft.com/office/drawing/2010/main">
        <mc:Choice Requires="a14">
          <p:sp>
            <p:nvSpPr>
              <p:cNvPr id="43"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2492714"/>
                <a:ext cx="8593853" cy="1625664"/>
              </a:xfrm>
            </p:spPr>
            <p:txBody>
              <a:bodyPr>
                <a:normAutofit/>
              </a:bodyPr>
              <a:lstStyle/>
              <a:p>
                <a:pPr marL="0" indent="0">
                  <a:buNone/>
                </a:pPr>
                <a:r>
                  <a:rPr lang="en-US" sz="1800" b="1" dirty="0">
                    <a:solidFill>
                      <a:srgbClr val="0070C0"/>
                    </a:solidFill>
                  </a:rPr>
                  <a:t>Example context:</a:t>
                </a:r>
                <a:r>
                  <a:rPr lang="en-US" sz="1800" dirty="0"/>
                  <a:t> Predicting whether a gene is </a:t>
                </a:r>
                <a:r>
                  <a:rPr lang="en-US" sz="1800" b="1" dirty="0"/>
                  <a:t>on</a:t>
                </a:r>
                <a:r>
                  <a:rPr lang="en-US" sz="1800" dirty="0"/>
                  <a:t> or </a:t>
                </a:r>
                <a:r>
                  <a:rPr lang="en-US" sz="1800" b="1" dirty="0"/>
                  <a:t>off</a:t>
                </a:r>
                <a:r>
                  <a:rPr lang="en-US" sz="1800" dirty="0"/>
                  <a:t>, given the genotype dosage x (a continuous value between 0 and 2):</a:t>
                </a:r>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charset="0"/>
                        </a:rPr>
                        <m:t>𝑝𝑟𝑜𝑏𝑎𝑏𝑖𝑙𝑖𝑡𝑦</m:t>
                      </m:r>
                      <m:d>
                        <m:dPr>
                          <m:ctrlPr>
                            <a:rPr lang="en-US" sz="2400" i="1">
                              <a:latin typeface="Cambria Math" panose="02040503050406030204" pitchFamily="18" charset="0"/>
                            </a:rPr>
                          </m:ctrlPr>
                        </m:dPr>
                        <m:e>
                          <m:r>
                            <a:rPr lang="en-US" sz="2400" i="1">
                              <a:latin typeface="Cambria Math" charset="0"/>
                            </a:rPr>
                            <m:t>𝑔𝑒𝑛𝑒</m:t>
                          </m:r>
                          <m:r>
                            <a:rPr lang="en-US" sz="2400" i="1">
                              <a:latin typeface="Cambria Math" charset="0"/>
                            </a:rPr>
                            <m:t> </m:t>
                          </m:r>
                          <m:r>
                            <a:rPr lang="en-US" sz="2400" i="1">
                              <a:latin typeface="Cambria Math" charset="0"/>
                            </a:rPr>
                            <m:t>𝑖𝑠</m:t>
                          </m:r>
                          <m:r>
                            <a:rPr lang="en-US" sz="2400" i="1">
                              <a:latin typeface="Cambria Math" charset="0"/>
                            </a:rPr>
                            <m:t> </m:t>
                          </m:r>
                          <m:r>
                            <a:rPr lang="en-US" sz="2400" b="1" i="1">
                              <a:latin typeface="Cambria Math" charset="0"/>
                            </a:rPr>
                            <m:t>𝒐𝒏</m:t>
                          </m:r>
                        </m:e>
                      </m:d>
                      <m:r>
                        <a:rPr lang="en-US" sz="2400" i="1">
                          <a:latin typeface="Cambria Math" charset="0"/>
                        </a:rPr>
                        <m:t>= </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𝛼</m:t>
                              </m:r>
                              <m:r>
                                <a:rPr lang="en-US" sz="2400" i="1">
                                  <a:latin typeface="Cambria Math" charset="0"/>
                                </a:rPr>
                                <m:t>+</m:t>
                              </m:r>
                              <m:r>
                                <a:rPr lang="en-US" sz="2400" i="1">
                                  <a:latin typeface="Cambria Math" charset="0"/>
                                </a:rPr>
                                <m:t>𝛽</m:t>
                              </m:r>
                              <m:r>
                                <a:rPr lang="en-US" sz="2400" i="1">
                                  <a:latin typeface="Cambria Math" charset="0"/>
                                </a:rPr>
                                <m:t>𝑥</m:t>
                              </m:r>
                            </m:sup>
                          </m:sSup>
                        </m:num>
                        <m:den>
                          <m:r>
                            <a:rPr lang="en-US" sz="2400" i="1">
                              <a:latin typeface="Cambria Math" charset="0"/>
                            </a:rPr>
                            <m:t>1+ </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𝛼</m:t>
                              </m:r>
                              <m:r>
                                <a:rPr lang="en-US" sz="2400" i="1">
                                  <a:latin typeface="Cambria Math" charset="0"/>
                                </a:rPr>
                                <m:t>+</m:t>
                              </m:r>
                              <m:r>
                                <a:rPr lang="en-US" sz="2400" i="1">
                                  <a:latin typeface="Cambria Math" charset="0"/>
                                </a:rPr>
                                <m:t>𝛽</m:t>
                              </m:r>
                              <m:r>
                                <a:rPr lang="en-US" sz="2400" i="1">
                                  <a:latin typeface="Cambria Math" charset="0"/>
                                </a:rPr>
                                <m:t>𝑥</m:t>
                              </m:r>
                            </m:sup>
                          </m:sSup>
                        </m:den>
                      </m:f>
                      <m:r>
                        <a:rPr lang="en-US" sz="2400" i="1">
                          <a:latin typeface="Cambria Math" charset="0"/>
                        </a:rPr>
                        <m:t>   </m:t>
                      </m:r>
                    </m:oMath>
                  </m:oMathPara>
                </a14:m>
                <a:endParaRPr lang="en-US" sz="2400" dirty="0"/>
              </a:p>
            </p:txBody>
          </p:sp>
        </mc:Choice>
        <mc:Fallback xmlns="">
          <p:sp>
            <p:nvSpPr>
              <p:cNvPr id="43" name="Content Placeholder 3">
                <a:extLst>
                  <a:ext uri="{FF2B5EF4-FFF2-40B4-BE49-F238E27FC236}">
                    <a16:creationId xmlns:a16="http://schemas.microsoft.com/office/drawing/2014/main" id="{0C0A6444-DB30-174A-9505-096B2F5D30E5}"/>
                  </a:ext>
                </a:extLst>
              </p:cNvPr>
              <p:cNvSpPr>
                <a:spLocks noGrp="1" noRot="1" noChangeAspect="1" noMove="1" noResize="1" noEditPoints="1" noAdjustHandles="1" noChangeArrowheads="1" noChangeShapeType="1" noTextEdit="1"/>
              </p:cNvSpPr>
              <p:nvPr>
                <p:ph sz="half" idx="2"/>
              </p:nvPr>
            </p:nvSpPr>
            <p:spPr>
              <a:xfrm>
                <a:off x="386860" y="2492714"/>
                <a:ext cx="8593853" cy="1625664"/>
              </a:xfrm>
              <a:blipFill>
                <a:blip r:embed="rId2"/>
                <a:stretch>
                  <a:fillRect l="-442" t="-2326"/>
                </a:stretch>
              </a:blipFill>
            </p:spPr>
            <p:txBody>
              <a:bodyPr/>
              <a:lstStyle/>
              <a:p>
                <a:r>
                  <a:rPr lang="en-US">
                    <a:noFill/>
                  </a:rPr>
                  <a:t> </a:t>
                </a:r>
              </a:p>
            </p:txBody>
          </p:sp>
        </mc:Fallback>
      </mc:AlternateContent>
      <p:sp>
        <p:nvSpPr>
          <p:cNvPr id="9" name="Rectangle 8"/>
          <p:cNvSpPr/>
          <p:nvPr/>
        </p:nvSpPr>
        <p:spPr>
          <a:xfrm rot="16200000">
            <a:off x="456093" y="4809945"/>
            <a:ext cx="1618905" cy="338554"/>
          </a:xfrm>
          <a:prstGeom prst="rect">
            <a:avLst/>
          </a:prstGeom>
        </p:spPr>
        <p:txBody>
          <a:bodyPr wrap="none">
            <a:spAutoFit/>
          </a:bodyPr>
          <a:lstStyle/>
          <a:p>
            <a:r>
              <a:rPr lang="en-US" sz="1600" b="1" dirty="0" err="1"/>
              <a:t>Prob</a:t>
            </a:r>
            <a:r>
              <a:rPr lang="en-US" sz="1600" b="1" dirty="0"/>
              <a:t> (gene is on)</a:t>
            </a:r>
          </a:p>
        </p:txBody>
      </p:sp>
      <p:sp>
        <p:nvSpPr>
          <p:cNvPr id="44" name="Rectangle 43"/>
          <p:cNvSpPr/>
          <p:nvPr/>
        </p:nvSpPr>
        <p:spPr>
          <a:xfrm rot="16200000">
            <a:off x="754221" y="4830591"/>
            <a:ext cx="1741182" cy="338554"/>
          </a:xfrm>
          <a:prstGeom prst="rect">
            <a:avLst/>
          </a:prstGeom>
        </p:spPr>
        <p:txBody>
          <a:bodyPr wrap="none">
            <a:spAutoFit/>
          </a:bodyPr>
          <a:lstStyle/>
          <a:p>
            <a:r>
              <a:rPr lang="en-US" sz="1600" b="1"/>
              <a:t>0                             </a:t>
            </a:r>
            <a:r>
              <a:rPr lang="en-US" sz="1600" b="1" dirty="0"/>
              <a:t>1</a:t>
            </a:r>
          </a:p>
        </p:txBody>
      </p:sp>
      <p:sp>
        <p:nvSpPr>
          <p:cNvPr id="45" name="Rectangle 44"/>
          <p:cNvSpPr/>
          <p:nvPr/>
        </p:nvSpPr>
        <p:spPr>
          <a:xfrm>
            <a:off x="1886678" y="6006005"/>
            <a:ext cx="5347504" cy="338554"/>
          </a:xfrm>
          <a:prstGeom prst="rect">
            <a:avLst/>
          </a:prstGeom>
        </p:spPr>
        <p:txBody>
          <a:bodyPr wrap="square">
            <a:spAutoFit/>
          </a:bodyPr>
          <a:lstStyle/>
          <a:p>
            <a:pPr algn="ctr"/>
            <a:r>
              <a:rPr lang="en-US" sz="1600" b="1"/>
              <a:t>Genotype dosage (x)</a:t>
            </a:r>
            <a:endParaRPr lang="en-US" sz="1600" b="1" dirty="0"/>
          </a:p>
        </p:txBody>
      </p:sp>
      <p:sp>
        <p:nvSpPr>
          <p:cNvPr id="46" name="Rectangle 45"/>
          <p:cNvSpPr/>
          <p:nvPr/>
        </p:nvSpPr>
        <p:spPr>
          <a:xfrm>
            <a:off x="1990848" y="5928709"/>
            <a:ext cx="5139160" cy="338554"/>
          </a:xfrm>
          <a:prstGeom prst="rect">
            <a:avLst/>
          </a:prstGeom>
        </p:spPr>
        <p:txBody>
          <a:bodyPr wrap="square">
            <a:spAutoFit/>
          </a:bodyPr>
          <a:lstStyle/>
          <a:p>
            <a:r>
              <a:rPr lang="en-US" sz="1600" b="1" dirty="0"/>
              <a:t>0                                                                                                   2</a:t>
            </a:r>
          </a:p>
        </p:txBody>
      </p:sp>
      <p:sp>
        <p:nvSpPr>
          <p:cNvPr id="47" name="Rectangle 46"/>
          <p:cNvSpPr/>
          <p:nvPr/>
        </p:nvSpPr>
        <p:spPr>
          <a:xfrm>
            <a:off x="1779151" y="3135727"/>
            <a:ext cx="5617072" cy="87265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268904" y="5500843"/>
            <a:ext cx="1302793" cy="461665"/>
          </a:xfrm>
          <a:prstGeom prst="rect">
            <a:avLst/>
          </a:prstGeom>
        </p:spPr>
        <p:txBody>
          <a:bodyPr wrap="none">
            <a:spAutoFit/>
          </a:bodyPr>
          <a:lstStyle/>
          <a:p>
            <a:r>
              <a:rPr lang="en-US" sz="1200" i="1"/>
              <a:t>Adapted from</a:t>
            </a:r>
          </a:p>
          <a:p>
            <a:r>
              <a:rPr lang="en-US" sz="1200" i="1" dirty="0"/>
              <a:t>James et al., 2013</a:t>
            </a:r>
          </a:p>
        </p:txBody>
      </p:sp>
      <p:sp>
        <p:nvSpPr>
          <p:cNvPr id="15" name="Footer Placeholder 3">
            <a:extLst>
              <a:ext uri="{FF2B5EF4-FFF2-40B4-BE49-F238E27FC236}">
                <a16:creationId xmlns:a16="http://schemas.microsoft.com/office/drawing/2014/main" id="{6A879BA9-6534-E349-AD54-FD2244E6287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4" name="Picture 3">
            <a:extLst>
              <a:ext uri="{FF2B5EF4-FFF2-40B4-BE49-F238E27FC236}">
                <a16:creationId xmlns:a16="http://schemas.microsoft.com/office/drawing/2014/main" id="{155FE148-589D-6E46-974C-7FBDF4846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089" y="4063461"/>
            <a:ext cx="5600700" cy="1917700"/>
          </a:xfrm>
          <a:prstGeom prst="rect">
            <a:avLst/>
          </a:prstGeom>
        </p:spPr>
      </p:pic>
    </p:spTree>
    <p:extLst>
      <p:ext uri="{BB962C8B-B14F-4D97-AF65-F5344CB8AC3E}">
        <p14:creationId xmlns:p14="http://schemas.microsoft.com/office/powerpoint/2010/main" val="1937125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a:xfrm>
            <a:off x="391258" y="254294"/>
            <a:ext cx="8589455" cy="900967"/>
          </a:xfrm>
        </p:spPr>
        <p:txBody>
          <a:bodyPr/>
          <a:lstStyle/>
          <a:p>
            <a:r>
              <a:rPr lang="en-US" sz="2000" b="1" dirty="0"/>
              <a:t>Logistic Regression (contd.)</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46</a:t>
            </a:fld>
            <a:endParaRPr lang="en-US"/>
          </a:p>
        </p:txBody>
      </p:sp>
      <p:sp>
        <p:nvSpPr>
          <p:cNvPr id="8"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sz="1800" b="1" dirty="0" err="1">
                <a:solidFill>
                  <a:srgbClr val="0070C0"/>
                </a:solidFill>
              </a:rPr>
              <a:t>scikit</a:t>
            </a:r>
            <a:r>
              <a:rPr lang="en-US" sz="1800" b="1" dirty="0">
                <a:solidFill>
                  <a:srgbClr val="0070C0"/>
                </a:solidFill>
              </a:rPr>
              <a:t>-learn Code:</a:t>
            </a:r>
            <a:endParaRPr lang="en-US" sz="1800" dirty="0"/>
          </a:p>
          <a:p>
            <a:pPr marL="0" indent="0">
              <a:buNone/>
            </a:pPr>
            <a:endParaRPr lang="en-US" sz="1800" dirty="0"/>
          </a:p>
          <a:p>
            <a:pPr marL="0" indent="0">
              <a:buNone/>
            </a:pPr>
            <a:r>
              <a:rPr lang="en-US" sz="1800" dirty="0"/>
              <a:t>1. Import library:</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2. Using previously imported data, fit model to estimate logistic regression parameters:</a:t>
            </a:r>
          </a:p>
          <a:p>
            <a:pPr marL="0" indent="0">
              <a:buNone/>
            </a:pP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0506" t="41645" b="55722"/>
          <a:stretch/>
        </p:blipFill>
        <p:spPr>
          <a:xfrm>
            <a:off x="720436" y="2644040"/>
            <a:ext cx="10321138" cy="244399"/>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336" t="46133" r="19581" b="51202"/>
          <a:stretch/>
        </p:blipFill>
        <p:spPr>
          <a:xfrm>
            <a:off x="686868" y="4459707"/>
            <a:ext cx="8200947" cy="272715"/>
          </a:xfrm>
          <a:prstGeom prst="rect">
            <a:avLst/>
          </a:prstGeom>
        </p:spPr>
      </p:pic>
      <p:sp>
        <p:nvSpPr>
          <p:cNvPr id="10" name="Footer Placeholder 3">
            <a:extLst>
              <a:ext uri="{FF2B5EF4-FFF2-40B4-BE49-F238E27FC236}">
                <a16:creationId xmlns:a16="http://schemas.microsoft.com/office/drawing/2014/main" id="{72E45A06-CBCC-D74B-AB12-F6BDAB83C251}"/>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727179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p:txBody>
          <a:bodyPr/>
          <a:lstStyle/>
          <a:p>
            <a:r>
              <a:rPr lang="en-US" dirty="0">
                <a:solidFill>
                  <a:srgbClr val="000000"/>
                </a:solidFill>
              </a:rPr>
              <a:t>Supervised Learning II: </a:t>
            </a:r>
            <a:br>
              <a:rPr lang="en-US" dirty="0">
                <a:solidFill>
                  <a:srgbClr val="000000"/>
                </a:solidFill>
              </a:rPr>
            </a:br>
            <a:r>
              <a:rPr lang="en-US" sz="2000" b="1" dirty="0"/>
              <a:t>Tree-based methods (such as Random Forests)</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47</a:t>
            </a:fld>
            <a:endParaRPr lang="en-US"/>
          </a:p>
        </p:txBody>
      </p:sp>
      <p:sp>
        <p:nvSpPr>
          <p:cNvPr id="8"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1670421"/>
          </a:xfrm>
        </p:spPr>
        <p:txBody>
          <a:bodyPr>
            <a:normAutofit/>
          </a:bodyPr>
          <a:lstStyle/>
          <a:p>
            <a:pPr marL="0" indent="0">
              <a:buNone/>
            </a:pPr>
            <a:r>
              <a:rPr lang="en-US" sz="1800" b="1" dirty="0">
                <a:solidFill>
                  <a:srgbClr val="0070C0"/>
                </a:solidFill>
              </a:rPr>
              <a:t>Definition:</a:t>
            </a:r>
            <a:r>
              <a:rPr lang="en-US" sz="1800" dirty="0"/>
              <a:t> The idea is to partition the parameter space in such a way that each split in the space results in the best prediction within each subspace</a:t>
            </a:r>
          </a:p>
          <a:p>
            <a:pPr marL="0" indent="0">
              <a:buNone/>
            </a:pPr>
            <a:r>
              <a:rPr lang="en-US" sz="1600" dirty="0"/>
              <a:t>	Left: A 2-dimensional parameter space is partitioned into 5 subspaces</a:t>
            </a:r>
          </a:p>
          <a:p>
            <a:pPr marL="0" indent="0">
              <a:buNone/>
            </a:pPr>
            <a:r>
              <a:rPr lang="en-US" sz="1600" dirty="0"/>
              <a:t>	Right: Tree representation of the resultant partition</a:t>
            </a:r>
          </a:p>
        </p:txBody>
      </p:sp>
      <p:sp>
        <p:nvSpPr>
          <p:cNvPr id="4" name="Rectangle 3"/>
          <p:cNvSpPr/>
          <p:nvPr/>
        </p:nvSpPr>
        <p:spPr>
          <a:xfrm>
            <a:off x="7292584" y="5968572"/>
            <a:ext cx="1302793" cy="276999"/>
          </a:xfrm>
          <a:prstGeom prst="rect">
            <a:avLst/>
          </a:prstGeom>
        </p:spPr>
        <p:txBody>
          <a:bodyPr wrap="none">
            <a:spAutoFit/>
          </a:bodyPr>
          <a:lstStyle/>
          <a:p>
            <a:r>
              <a:rPr lang="en-US" sz="1200" i="1" dirty="0"/>
              <a:t>James et al., 2013</a:t>
            </a:r>
          </a:p>
        </p:txBody>
      </p:sp>
      <p:sp>
        <p:nvSpPr>
          <p:cNvPr id="9" name="Rectangle 8"/>
          <p:cNvSpPr/>
          <p:nvPr/>
        </p:nvSpPr>
        <p:spPr>
          <a:xfrm>
            <a:off x="65399" y="3716012"/>
            <a:ext cx="2164310" cy="923330"/>
          </a:xfrm>
          <a:prstGeom prst="rect">
            <a:avLst/>
          </a:prstGeom>
        </p:spPr>
        <p:txBody>
          <a:bodyPr wrap="none">
            <a:spAutoFit/>
          </a:bodyPr>
          <a:lstStyle/>
          <a:p>
            <a:r>
              <a:rPr lang="en-US" dirty="0"/>
              <a:t>Let X</a:t>
            </a:r>
            <a:r>
              <a:rPr lang="en-US" baseline="-25000" dirty="0"/>
              <a:t>1</a:t>
            </a:r>
            <a:r>
              <a:rPr lang="en-US" dirty="0"/>
              <a:t> = gene dosage</a:t>
            </a:r>
          </a:p>
          <a:p>
            <a:endParaRPr lang="en-US" dirty="0"/>
          </a:p>
          <a:p>
            <a:r>
              <a:rPr lang="en-US" dirty="0"/>
              <a:t>Let X</a:t>
            </a:r>
            <a:r>
              <a:rPr lang="en-US" baseline="-25000" dirty="0"/>
              <a:t>2</a:t>
            </a:r>
            <a:r>
              <a:rPr lang="en-US" dirty="0"/>
              <a:t> = age</a:t>
            </a:r>
          </a:p>
        </p:txBody>
      </p:sp>
      <p:sp>
        <p:nvSpPr>
          <p:cNvPr id="10" name="Footer Placeholder 3">
            <a:extLst>
              <a:ext uri="{FF2B5EF4-FFF2-40B4-BE49-F238E27FC236}">
                <a16:creationId xmlns:a16="http://schemas.microsoft.com/office/drawing/2014/main" id="{F39F6E90-0FDB-EC42-9AC6-36531EE009D2}"/>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pic>
        <p:nvPicPr>
          <p:cNvPr id="11" name="Picture 10">
            <a:extLst>
              <a:ext uri="{FF2B5EF4-FFF2-40B4-BE49-F238E27FC236}">
                <a16:creationId xmlns:a16="http://schemas.microsoft.com/office/drawing/2014/main" id="{D7AC33C4-D55F-A940-9352-4CEBBF670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709" y="2987593"/>
            <a:ext cx="3124200" cy="3225800"/>
          </a:xfrm>
          <a:prstGeom prst="rect">
            <a:avLst/>
          </a:prstGeom>
        </p:spPr>
      </p:pic>
      <p:pic>
        <p:nvPicPr>
          <p:cNvPr id="13" name="Picture 12">
            <a:extLst>
              <a:ext uri="{FF2B5EF4-FFF2-40B4-BE49-F238E27FC236}">
                <a16:creationId xmlns:a16="http://schemas.microsoft.com/office/drawing/2014/main" id="{8D4F3660-AF08-324D-A22B-3D7FD0655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534" y="2841532"/>
            <a:ext cx="2832100" cy="3035300"/>
          </a:xfrm>
          <a:prstGeom prst="rect">
            <a:avLst/>
          </a:prstGeom>
        </p:spPr>
      </p:pic>
    </p:spTree>
    <p:extLst>
      <p:ext uri="{BB962C8B-B14F-4D97-AF65-F5344CB8AC3E}">
        <p14:creationId xmlns:p14="http://schemas.microsoft.com/office/powerpoint/2010/main" val="2048088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74B-66CA-C241-85BF-CCC45CC8CA14}"/>
              </a:ext>
            </a:extLst>
          </p:cNvPr>
          <p:cNvSpPr>
            <a:spLocks noGrp="1"/>
          </p:cNvSpPr>
          <p:nvPr>
            <p:ph type="title"/>
          </p:nvPr>
        </p:nvSpPr>
        <p:spPr>
          <a:xfrm>
            <a:off x="391258" y="254294"/>
            <a:ext cx="8589455" cy="900967"/>
          </a:xfrm>
        </p:spPr>
        <p:txBody>
          <a:bodyPr/>
          <a:lstStyle/>
          <a:p>
            <a:r>
              <a:rPr lang="en-US" sz="2000" b="1" dirty="0"/>
              <a:t>Tree-based methods (contd.)</a:t>
            </a:r>
          </a:p>
        </p:txBody>
      </p:sp>
      <p:sp>
        <p:nvSpPr>
          <p:cNvPr id="7" name="Slide Number Placeholder 6">
            <a:extLst>
              <a:ext uri="{FF2B5EF4-FFF2-40B4-BE49-F238E27FC236}">
                <a16:creationId xmlns:a16="http://schemas.microsoft.com/office/drawing/2014/main" id="{FCFD72F6-0769-C54A-88E1-6729A0F7AEC4}"/>
              </a:ext>
            </a:extLst>
          </p:cNvPr>
          <p:cNvSpPr>
            <a:spLocks noGrp="1"/>
          </p:cNvSpPr>
          <p:nvPr>
            <p:ph type="sldNum" sz="quarter" idx="12"/>
          </p:nvPr>
        </p:nvSpPr>
        <p:spPr/>
        <p:txBody>
          <a:bodyPr/>
          <a:lstStyle/>
          <a:p>
            <a:fld id="{F55E13C6-A4BF-A842-9635-B1271B30A9E0}" type="slidenum">
              <a:rPr lang="en-US" smtClean="0"/>
              <a:t>48</a:t>
            </a:fld>
            <a:endParaRPr lang="en-US"/>
          </a:p>
        </p:txBody>
      </p:sp>
      <p:sp>
        <p:nvSpPr>
          <p:cNvPr id="8" name="Content Placeholder 3">
            <a:extLst>
              <a:ext uri="{FF2B5EF4-FFF2-40B4-BE49-F238E27FC236}">
                <a16:creationId xmlns:a16="http://schemas.microsoft.com/office/drawing/2014/main" id="{0C0A6444-DB30-174A-9505-096B2F5D30E5}"/>
              </a:ext>
            </a:extLst>
          </p:cNvPr>
          <p:cNvSpPr>
            <a:spLocks noGrp="1"/>
          </p:cNvSpPr>
          <p:nvPr>
            <p:ph sz="half" idx="2"/>
          </p:nvPr>
        </p:nvSpPr>
        <p:spPr>
          <a:xfrm>
            <a:off x="386860" y="1317172"/>
            <a:ext cx="8593853" cy="4811485"/>
          </a:xfrm>
        </p:spPr>
        <p:txBody>
          <a:bodyPr>
            <a:normAutofit/>
          </a:bodyPr>
          <a:lstStyle/>
          <a:p>
            <a:pPr marL="0" indent="0">
              <a:buNone/>
            </a:pPr>
            <a:r>
              <a:rPr lang="en-US" b="1" dirty="0" err="1">
                <a:solidFill>
                  <a:srgbClr val="0070C0"/>
                </a:solidFill>
              </a:rPr>
              <a:t>scikit</a:t>
            </a:r>
            <a:r>
              <a:rPr lang="en-US" b="1" dirty="0">
                <a:solidFill>
                  <a:srgbClr val="0070C0"/>
                </a:solidFill>
              </a:rPr>
              <a:t>-learn Code:</a:t>
            </a:r>
            <a:endParaRPr lang="en-US" dirty="0"/>
          </a:p>
          <a:p>
            <a:pPr marL="0" indent="0">
              <a:buNone/>
            </a:pPr>
            <a:endParaRPr lang="en-US" dirty="0"/>
          </a:p>
          <a:p>
            <a:pPr marL="0" indent="0">
              <a:buNone/>
            </a:pPr>
            <a:r>
              <a:rPr lang="en-US" dirty="0"/>
              <a:t>1. Import library:</a:t>
            </a:r>
          </a:p>
          <a:p>
            <a:pPr marL="0" indent="0">
              <a:buNone/>
            </a:pPr>
            <a:endParaRPr lang="en-US" dirty="0"/>
          </a:p>
          <a:p>
            <a:pPr marL="0" indent="0">
              <a:buNone/>
            </a:pPr>
            <a:endParaRPr lang="en-US" dirty="0"/>
          </a:p>
          <a:p>
            <a:pPr marL="0" indent="0">
              <a:buNone/>
            </a:pPr>
            <a:endParaRPr lang="en-US" dirty="0"/>
          </a:p>
          <a:p>
            <a:pPr marL="0" indent="0">
              <a:buNone/>
            </a:pPr>
            <a:r>
              <a:rPr lang="en-US" dirty="0"/>
              <a:t>2. Using previously imported data (X and y), build a random forest classifier:</a:t>
            </a:r>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407" t="54281" r="16141" b="40666"/>
          <a:stretch/>
        </p:blipFill>
        <p:spPr>
          <a:xfrm>
            <a:off x="171565" y="4347410"/>
            <a:ext cx="8908267" cy="48126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025" t="37356" r="31253" b="59696"/>
          <a:stretch/>
        </p:blipFill>
        <p:spPr>
          <a:xfrm>
            <a:off x="287741" y="2637926"/>
            <a:ext cx="6802870" cy="293386"/>
          </a:xfrm>
          <a:prstGeom prst="rect">
            <a:avLst/>
          </a:prstGeom>
        </p:spPr>
      </p:pic>
      <p:sp>
        <p:nvSpPr>
          <p:cNvPr id="9" name="Footer Placeholder 3">
            <a:extLst>
              <a:ext uri="{FF2B5EF4-FFF2-40B4-BE49-F238E27FC236}">
                <a16:creationId xmlns:a16="http://schemas.microsoft.com/office/drawing/2014/main" id="{A45557EA-716B-FC40-922C-DA3BBF4CD2FA}"/>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66449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E0FAB7-501F-3B4A-AFF1-105CD3AF3DC4}"/>
              </a:ext>
            </a:extLst>
          </p:cNvPr>
          <p:cNvSpPr>
            <a:spLocks noGrp="1"/>
          </p:cNvSpPr>
          <p:nvPr>
            <p:ph type="sldNum" sz="quarter" idx="12"/>
          </p:nvPr>
        </p:nvSpPr>
        <p:spPr/>
        <p:txBody>
          <a:bodyPr/>
          <a:lstStyle/>
          <a:p>
            <a:fld id="{F55E13C6-A4BF-A842-9635-B1271B30A9E0}" type="slidenum">
              <a:rPr lang="en-US" smtClean="0"/>
              <a:t>4</a:t>
            </a:fld>
            <a:endParaRPr lang="en-US"/>
          </a:p>
        </p:txBody>
      </p:sp>
      <p:sp>
        <p:nvSpPr>
          <p:cNvPr id="7" name="Title 1">
            <a:extLst>
              <a:ext uri="{FF2B5EF4-FFF2-40B4-BE49-F238E27FC236}">
                <a16:creationId xmlns:a16="http://schemas.microsoft.com/office/drawing/2014/main" id="{9E159A2F-32BF-B142-801E-4DFFB1554A3D}"/>
              </a:ext>
            </a:extLst>
          </p:cNvPr>
          <p:cNvSpPr txBox="1">
            <a:spLocks/>
          </p:cNvSpPr>
          <p:nvPr/>
        </p:nvSpPr>
        <p:spPr>
          <a:xfrm>
            <a:off x="391259" y="254294"/>
            <a:ext cx="8412480" cy="900967"/>
          </a:xfrm>
          <a:prstGeom prst="rect">
            <a:avLst/>
          </a:prstGeom>
        </p:spPr>
        <p:txBody>
          <a:bodyPr anchor="b"/>
          <a:lstStyle>
            <a:lvl1pPr algn="l" defTabSz="685800" rtl="0" eaLnBrk="1" latinLnBrk="0" hangingPunct="1">
              <a:lnSpc>
                <a:spcPct val="90000"/>
              </a:lnSpc>
              <a:spcBef>
                <a:spcPct val="0"/>
              </a:spcBef>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Broad categories of ML algorithms </a:t>
            </a:r>
            <a:br>
              <a:rPr lang="en-US"/>
            </a:br>
            <a:r>
              <a:rPr lang="en-US" sz="1800"/>
              <a:t>(based on degree of human supervision)</a:t>
            </a:r>
            <a:endParaRPr lang="en-US" sz="1800" dirty="0"/>
          </a:p>
        </p:txBody>
      </p:sp>
      <p:sp>
        <p:nvSpPr>
          <p:cNvPr id="8" name="Content Placeholder 2">
            <a:extLst>
              <a:ext uri="{FF2B5EF4-FFF2-40B4-BE49-F238E27FC236}">
                <a16:creationId xmlns:a16="http://schemas.microsoft.com/office/drawing/2014/main" id="{250453FE-FDE9-0546-967C-D5D6EE545CD7}"/>
              </a:ext>
            </a:extLst>
          </p:cNvPr>
          <p:cNvSpPr>
            <a:spLocks noGrp="1"/>
          </p:cNvSpPr>
          <p:nvPr>
            <p:ph idx="1"/>
          </p:nvPr>
        </p:nvSpPr>
        <p:spPr>
          <a:xfrm>
            <a:off x="391259" y="1502979"/>
            <a:ext cx="8412480" cy="4614041"/>
          </a:xfrm>
        </p:spPr>
        <p:txBody>
          <a:bodyPr>
            <a:normAutofit lnSpcReduction="10000"/>
          </a:bodyPr>
          <a:lstStyle/>
          <a:p>
            <a:pPr marL="514350" indent="-514350">
              <a:buFont typeface="+mj-lt"/>
              <a:buAutoNum type="romanUcPeriod"/>
            </a:pPr>
            <a:r>
              <a:rPr lang="en-US" dirty="0">
                <a:solidFill>
                  <a:schemeClr val="accent1"/>
                </a:solidFill>
              </a:rPr>
              <a:t>Supervised Learning: </a:t>
            </a:r>
          </a:p>
          <a:p>
            <a:pPr lvl="2"/>
            <a:r>
              <a:rPr lang="en-US" dirty="0"/>
              <a:t>Training a model based on a set of “gold standard” {input, target output} pairs</a:t>
            </a:r>
          </a:p>
          <a:p>
            <a:pPr lvl="2"/>
            <a:r>
              <a:rPr lang="en-US" u="sng" dirty="0"/>
              <a:t>Guiding principles:</a:t>
            </a:r>
            <a:r>
              <a:rPr lang="en-US" dirty="0"/>
              <a:t> Structure is reflected in target output for a given input, so need to infer it</a:t>
            </a:r>
          </a:p>
          <a:p>
            <a:pPr lvl="1"/>
            <a:endParaRPr lang="en-US" dirty="0"/>
          </a:p>
          <a:p>
            <a:pPr marL="514350" indent="-514350">
              <a:buFont typeface="+mj-lt"/>
              <a:buAutoNum type="romanUcPeriod"/>
            </a:pPr>
            <a:r>
              <a:rPr lang="en-US" dirty="0">
                <a:solidFill>
                  <a:schemeClr val="accent1"/>
                </a:solidFill>
              </a:rPr>
              <a:t>Unsupervised Learning:</a:t>
            </a:r>
          </a:p>
          <a:p>
            <a:pPr lvl="2"/>
            <a:r>
              <a:rPr lang="en-US" dirty="0"/>
              <a:t>Discovering structure in data in the absence of curated set of target output</a:t>
            </a:r>
          </a:p>
          <a:p>
            <a:pPr lvl="2"/>
            <a:r>
              <a:rPr lang="en-US" u="sng" dirty="0"/>
              <a:t>Guiding Principles:</a:t>
            </a:r>
            <a:r>
              <a:rPr lang="en-US" dirty="0"/>
              <a:t> Optimize (maximize or minimize) some target metric that tells you about the data samples and/or the features most important to structure determination</a:t>
            </a:r>
          </a:p>
          <a:p>
            <a:pPr lvl="1"/>
            <a:endParaRPr lang="en-US" dirty="0"/>
          </a:p>
          <a:p>
            <a:pPr marL="514350" indent="-514350">
              <a:buFont typeface="+mj-lt"/>
              <a:buAutoNum type="romanUcPeriod"/>
            </a:pPr>
            <a:r>
              <a:rPr lang="en-US" dirty="0">
                <a:solidFill>
                  <a:schemeClr val="accent1"/>
                </a:solidFill>
              </a:rPr>
              <a:t> Reinforcement Learning:</a:t>
            </a:r>
          </a:p>
          <a:p>
            <a:pPr lvl="2"/>
            <a:r>
              <a:rPr lang="en-US" dirty="0"/>
              <a:t>Discovering the rules of a task without curated data, but with some sense of reward</a:t>
            </a:r>
          </a:p>
          <a:p>
            <a:pPr lvl="2"/>
            <a:r>
              <a:rPr lang="en-US" u="sng" dirty="0"/>
              <a:t>Guiding Principles:</a:t>
            </a:r>
            <a:r>
              <a:rPr lang="en-US" dirty="0"/>
              <a:t> Choose best sequence of steps to maximize long-term reward</a:t>
            </a:r>
          </a:p>
          <a:p>
            <a:pPr marL="342900" lvl="1" indent="0">
              <a:buNone/>
            </a:pPr>
            <a:endParaRPr lang="en-US" dirty="0">
              <a:solidFill>
                <a:schemeClr val="tx1">
                  <a:lumMod val="50000"/>
                  <a:lumOff val="50000"/>
                </a:schemeClr>
              </a:solidFill>
            </a:endParaRPr>
          </a:p>
        </p:txBody>
      </p:sp>
      <p:sp>
        <p:nvSpPr>
          <p:cNvPr id="9" name="Footer Placeholder 3">
            <a:extLst>
              <a:ext uri="{FF2B5EF4-FFF2-40B4-BE49-F238E27FC236}">
                <a16:creationId xmlns:a16="http://schemas.microsoft.com/office/drawing/2014/main" id="{0067D7D0-AD8E-A542-B487-A36603D1A5D1}"/>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59897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dirty="0">
                <a:solidFill>
                  <a:srgbClr val="000000"/>
                </a:solidFill>
              </a:rPr>
              <a:t>Supervised Learning III: </a:t>
            </a:r>
            <a:br>
              <a:rPr lang="en-US" dirty="0">
                <a:solidFill>
                  <a:srgbClr val="000000"/>
                </a:solidFill>
              </a:rPr>
            </a:br>
            <a:r>
              <a:rPr lang="en-US" sz="1800" b="1" dirty="0"/>
              <a:t>Non-linear Supervised Methods: SVMs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p:txBody>
          <a:bodyPr/>
          <a:lstStyle/>
          <a:p>
            <a:r>
              <a:rPr lang="en-US" sz="1800" dirty="0"/>
              <a:t>Linear SVMs learn a classifier in the original feature space</a:t>
            </a:r>
          </a:p>
          <a:p>
            <a:r>
              <a:rPr lang="en-US" sz="1800" dirty="0"/>
              <a:t>Non-linear SVMs learn a classifier in a transformed feature space; this may be </a:t>
            </a:r>
            <a:r>
              <a:rPr lang="en-US" sz="1800" b="1" dirty="0"/>
              <a:t>high-dimensional</a:t>
            </a:r>
          </a:p>
          <a:p>
            <a:endParaRPr lang="en-US" sz="1800" b="1" dirty="0"/>
          </a:p>
          <a:p>
            <a:endParaRPr lang="en-US" sz="1800" b="1" dirty="0"/>
          </a:p>
          <a:p>
            <a:endParaRPr lang="en-US" sz="1800" dirty="0"/>
          </a:p>
          <a:p>
            <a:r>
              <a:rPr lang="en-US" sz="1800" dirty="0"/>
              <a:t>SVMs maximize the </a:t>
            </a:r>
            <a:r>
              <a:rPr lang="en-US" sz="1800" b="1" dirty="0"/>
              <a:t>margin </a:t>
            </a:r>
            <a:r>
              <a:rPr lang="en-US" sz="1800" dirty="0"/>
              <a:t>in the high-d feature space</a:t>
            </a:r>
            <a:endParaRPr lang="en-US" sz="1800" b="1" dirty="0"/>
          </a:p>
        </p:txBody>
      </p:sp>
      <p:pic>
        <p:nvPicPr>
          <p:cNvPr id="5" name="Picture 4"/>
          <p:cNvPicPr>
            <a:picLocks noChangeAspect="1"/>
          </p:cNvPicPr>
          <p:nvPr/>
        </p:nvPicPr>
        <p:blipFill>
          <a:blip r:embed="rId2"/>
          <a:stretch>
            <a:fillRect/>
          </a:stretch>
        </p:blipFill>
        <p:spPr>
          <a:xfrm>
            <a:off x="3003473" y="2527315"/>
            <a:ext cx="2971800" cy="647700"/>
          </a:xfrm>
          <a:prstGeom prst="rect">
            <a:avLst/>
          </a:prstGeom>
        </p:spPr>
      </p:pic>
      <p:pic>
        <p:nvPicPr>
          <p:cNvPr id="6" name="Picture 5"/>
          <p:cNvPicPr>
            <a:picLocks noChangeAspect="1"/>
          </p:cNvPicPr>
          <p:nvPr/>
        </p:nvPicPr>
        <p:blipFill rotWithShape="1">
          <a:blip r:embed="rId3"/>
          <a:srcRect b="26558"/>
          <a:stretch/>
        </p:blipFill>
        <p:spPr>
          <a:xfrm>
            <a:off x="892366" y="3859862"/>
            <a:ext cx="7194015" cy="2274238"/>
          </a:xfrm>
          <a:prstGeom prst="rect">
            <a:avLst/>
          </a:prstGeom>
        </p:spPr>
      </p:pic>
      <p:sp>
        <p:nvSpPr>
          <p:cNvPr id="7" name="TextBox 6"/>
          <p:cNvSpPr txBox="1"/>
          <p:nvPr/>
        </p:nvSpPr>
        <p:spPr>
          <a:xfrm>
            <a:off x="7108839" y="5857101"/>
            <a:ext cx="1478649" cy="276999"/>
          </a:xfrm>
          <a:prstGeom prst="rect">
            <a:avLst/>
          </a:prstGeom>
          <a:noFill/>
        </p:spPr>
        <p:txBody>
          <a:bodyPr wrap="square" rtlCol="0">
            <a:spAutoFit/>
          </a:bodyPr>
          <a:lstStyle/>
          <a:p>
            <a:r>
              <a:rPr lang="en-US" sz="1200" i="1" dirty="0">
                <a:solidFill>
                  <a:srgbClr val="0070C0"/>
                </a:solidFill>
              </a:rPr>
              <a:t>C. Bishop, 2006</a:t>
            </a:r>
          </a:p>
        </p:txBody>
      </p:sp>
      <p:sp>
        <p:nvSpPr>
          <p:cNvPr id="8" name="Footer Placeholder 3">
            <a:extLst>
              <a:ext uri="{FF2B5EF4-FFF2-40B4-BE49-F238E27FC236}">
                <a16:creationId xmlns:a16="http://schemas.microsoft.com/office/drawing/2014/main" id="{B73734E2-4840-1C45-B1FC-D682D638799A}"/>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02455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SVMs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p:txBody>
          <a:bodyPr/>
          <a:lstStyle/>
          <a:p>
            <a:r>
              <a:rPr lang="en-US" dirty="0"/>
              <a:t>If data is not separable, may introduce </a:t>
            </a:r>
            <a:r>
              <a:rPr lang="en-US" b="1" dirty="0"/>
              <a:t>slack-variables</a:t>
            </a:r>
          </a:p>
        </p:txBody>
      </p:sp>
      <p:pic>
        <p:nvPicPr>
          <p:cNvPr id="4" name="Picture 3"/>
          <p:cNvPicPr>
            <a:picLocks noChangeAspect="1"/>
          </p:cNvPicPr>
          <p:nvPr/>
        </p:nvPicPr>
        <p:blipFill>
          <a:blip r:embed="rId2"/>
          <a:stretch>
            <a:fillRect/>
          </a:stretch>
        </p:blipFill>
        <p:spPr>
          <a:xfrm>
            <a:off x="2323488" y="2299599"/>
            <a:ext cx="4111040" cy="3651939"/>
          </a:xfrm>
          <a:prstGeom prst="rect">
            <a:avLst/>
          </a:prstGeom>
        </p:spPr>
      </p:pic>
      <p:sp>
        <p:nvSpPr>
          <p:cNvPr id="5" name="TextBox 4"/>
          <p:cNvSpPr txBox="1"/>
          <p:nvPr/>
        </p:nvSpPr>
        <p:spPr>
          <a:xfrm>
            <a:off x="7108839" y="5813038"/>
            <a:ext cx="1478649" cy="276999"/>
          </a:xfrm>
          <a:prstGeom prst="rect">
            <a:avLst/>
          </a:prstGeom>
          <a:noFill/>
        </p:spPr>
        <p:txBody>
          <a:bodyPr wrap="square" rtlCol="0">
            <a:spAutoFit/>
          </a:bodyPr>
          <a:lstStyle/>
          <a:p>
            <a:r>
              <a:rPr lang="en-US" sz="1200" i="1" dirty="0">
                <a:solidFill>
                  <a:srgbClr val="0070C0"/>
                </a:solidFill>
              </a:rPr>
              <a:t>C. Bishop, 2006</a:t>
            </a:r>
          </a:p>
        </p:txBody>
      </p:sp>
      <p:sp>
        <p:nvSpPr>
          <p:cNvPr id="6" name="Footer Placeholder 3">
            <a:extLst>
              <a:ext uri="{FF2B5EF4-FFF2-40B4-BE49-F238E27FC236}">
                <a16:creationId xmlns:a16="http://schemas.microsoft.com/office/drawing/2014/main" id="{FC063B00-F486-304E-A51E-54BF79ED6045}"/>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626755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SVMs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600200"/>
            <a:ext cx="8642572" cy="4351338"/>
          </a:xfrm>
        </p:spPr>
        <p:txBody>
          <a:bodyPr/>
          <a:lstStyle/>
          <a:p>
            <a:r>
              <a:rPr lang="en-US" sz="1800" dirty="0"/>
              <a:t>Can be formulated as a quadratic (convex) optimization problem</a:t>
            </a:r>
          </a:p>
        </p:txBody>
      </p:sp>
      <p:pic>
        <p:nvPicPr>
          <p:cNvPr id="5" name="Picture 4"/>
          <p:cNvPicPr>
            <a:picLocks noChangeAspect="1"/>
          </p:cNvPicPr>
          <p:nvPr/>
        </p:nvPicPr>
        <p:blipFill>
          <a:blip r:embed="rId2"/>
          <a:stretch>
            <a:fillRect/>
          </a:stretch>
        </p:blipFill>
        <p:spPr>
          <a:xfrm>
            <a:off x="2317849" y="2474778"/>
            <a:ext cx="4559300" cy="1117600"/>
          </a:xfrm>
          <a:prstGeom prst="rect">
            <a:avLst/>
          </a:prstGeom>
        </p:spPr>
      </p:pic>
      <p:pic>
        <p:nvPicPr>
          <p:cNvPr id="6" name="Picture 5"/>
          <p:cNvPicPr>
            <a:picLocks noChangeAspect="1"/>
          </p:cNvPicPr>
          <p:nvPr/>
        </p:nvPicPr>
        <p:blipFill>
          <a:blip r:embed="rId3"/>
          <a:stretch>
            <a:fillRect/>
          </a:stretch>
        </p:blipFill>
        <p:spPr>
          <a:xfrm>
            <a:off x="1517749" y="4136958"/>
            <a:ext cx="6159500" cy="1270000"/>
          </a:xfrm>
          <a:prstGeom prst="rect">
            <a:avLst/>
          </a:prstGeom>
        </p:spPr>
      </p:pic>
      <p:sp>
        <p:nvSpPr>
          <p:cNvPr id="7" name="TextBox 6"/>
          <p:cNvSpPr txBox="1"/>
          <p:nvPr/>
        </p:nvSpPr>
        <p:spPr>
          <a:xfrm>
            <a:off x="1894901" y="2060154"/>
            <a:ext cx="2357610" cy="369332"/>
          </a:xfrm>
          <a:prstGeom prst="rect">
            <a:avLst/>
          </a:prstGeom>
          <a:noFill/>
        </p:spPr>
        <p:txBody>
          <a:bodyPr wrap="square" rtlCol="0">
            <a:spAutoFit/>
          </a:bodyPr>
          <a:lstStyle/>
          <a:p>
            <a:r>
              <a:rPr lang="en-US" u="sng" dirty="0"/>
              <a:t>Separable:</a:t>
            </a:r>
          </a:p>
        </p:txBody>
      </p:sp>
      <p:sp>
        <p:nvSpPr>
          <p:cNvPr id="8" name="TextBox 7"/>
          <p:cNvSpPr txBox="1"/>
          <p:nvPr/>
        </p:nvSpPr>
        <p:spPr>
          <a:xfrm>
            <a:off x="1894901" y="3775869"/>
            <a:ext cx="2357610" cy="369332"/>
          </a:xfrm>
          <a:prstGeom prst="rect">
            <a:avLst/>
          </a:prstGeom>
          <a:noFill/>
        </p:spPr>
        <p:txBody>
          <a:bodyPr wrap="square" rtlCol="0">
            <a:spAutoFit/>
          </a:bodyPr>
          <a:lstStyle/>
          <a:p>
            <a:r>
              <a:rPr lang="en-US" u="sng" dirty="0"/>
              <a:t>Non-separable:</a:t>
            </a:r>
          </a:p>
        </p:txBody>
      </p:sp>
      <p:sp>
        <p:nvSpPr>
          <p:cNvPr id="9" name="TextBox 8"/>
          <p:cNvSpPr txBox="1"/>
          <p:nvPr/>
        </p:nvSpPr>
        <p:spPr>
          <a:xfrm>
            <a:off x="7108839" y="5813038"/>
            <a:ext cx="1478649" cy="276999"/>
          </a:xfrm>
          <a:prstGeom prst="rect">
            <a:avLst/>
          </a:prstGeom>
          <a:noFill/>
        </p:spPr>
        <p:txBody>
          <a:bodyPr wrap="square" rtlCol="0">
            <a:spAutoFit/>
          </a:bodyPr>
          <a:lstStyle/>
          <a:p>
            <a:r>
              <a:rPr lang="en-US" sz="1200" i="1">
                <a:solidFill>
                  <a:srgbClr val="0070C0"/>
                </a:solidFill>
              </a:rPr>
              <a:t>Mohri</a:t>
            </a:r>
            <a:r>
              <a:rPr lang="en-US" sz="1200" i="1" dirty="0">
                <a:solidFill>
                  <a:srgbClr val="0070C0"/>
                </a:solidFill>
              </a:rPr>
              <a:t> et. al., 2018</a:t>
            </a:r>
          </a:p>
        </p:txBody>
      </p:sp>
      <p:sp>
        <p:nvSpPr>
          <p:cNvPr id="10" name="Footer Placeholder 3">
            <a:extLst>
              <a:ext uri="{FF2B5EF4-FFF2-40B4-BE49-F238E27FC236}">
                <a16:creationId xmlns:a16="http://schemas.microsoft.com/office/drawing/2014/main" id="{C0777A86-6B65-6143-A868-CBC1DCF5F778}"/>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872114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SVMs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600200"/>
            <a:ext cx="8642572" cy="4351338"/>
          </a:xfrm>
        </p:spPr>
        <p:txBody>
          <a:bodyPr/>
          <a:lstStyle/>
          <a:p>
            <a:r>
              <a:rPr lang="en-US" sz="1800" dirty="0"/>
              <a:t>SVMs can use different </a:t>
            </a:r>
            <a:r>
              <a:rPr lang="en-US" sz="1800" b="1" dirty="0"/>
              <a:t>kernels</a:t>
            </a:r>
            <a:r>
              <a:rPr lang="en-US" sz="1800" dirty="0"/>
              <a:t> to increase complexity of feature space</a:t>
            </a:r>
          </a:p>
        </p:txBody>
      </p:sp>
      <p:pic>
        <p:nvPicPr>
          <p:cNvPr id="4" name="Picture 3"/>
          <p:cNvPicPr>
            <a:picLocks noChangeAspect="1"/>
          </p:cNvPicPr>
          <p:nvPr/>
        </p:nvPicPr>
        <p:blipFill>
          <a:blip r:embed="rId2"/>
          <a:stretch>
            <a:fillRect/>
          </a:stretch>
        </p:blipFill>
        <p:spPr>
          <a:xfrm>
            <a:off x="2979835" y="3517538"/>
            <a:ext cx="4368800" cy="520700"/>
          </a:xfrm>
          <a:prstGeom prst="rect">
            <a:avLst/>
          </a:prstGeom>
        </p:spPr>
      </p:pic>
      <p:pic>
        <p:nvPicPr>
          <p:cNvPr id="9" name="Picture 8"/>
          <p:cNvPicPr>
            <a:picLocks noChangeAspect="1"/>
          </p:cNvPicPr>
          <p:nvPr/>
        </p:nvPicPr>
        <p:blipFill>
          <a:blip r:embed="rId3"/>
          <a:stretch>
            <a:fillRect/>
          </a:stretch>
        </p:blipFill>
        <p:spPr>
          <a:xfrm>
            <a:off x="2598835" y="4483177"/>
            <a:ext cx="5130800" cy="800100"/>
          </a:xfrm>
          <a:prstGeom prst="rect">
            <a:avLst/>
          </a:prstGeom>
        </p:spPr>
      </p:pic>
      <p:sp>
        <p:nvSpPr>
          <p:cNvPr id="10" name="TextBox 9"/>
          <p:cNvSpPr txBox="1"/>
          <p:nvPr/>
        </p:nvSpPr>
        <p:spPr>
          <a:xfrm>
            <a:off x="942102" y="3591203"/>
            <a:ext cx="1344058" cy="369332"/>
          </a:xfrm>
          <a:prstGeom prst="rect">
            <a:avLst/>
          </a:prstGeom>
          <a:noFill/>
        </p:spPr>
        <p:txBody>
          <a:bodyPr wrap="square" rtlCol="0">
            <a:spAutoFit/>
          </a:bodyPr>
          <a:lstStyle/>
          <a:p>
            <a:r>
              <a:rPr lang="en-US"/>
              <a:t>Polynomial:</a:t>
            </a:r>
          </a:p>
        </p:txBody>
      </p:sp>
      <p:sp>
        <p:nvSpPr>
          <p:cNvPr id="11" name="TextBox 10"/>
          <p:cNvSpPr txBox="1"/>
          <p:nvPr/>
        </p:nvSpPr>
        <p:spPr>
          <a:xfrm>
            <a:off x="942101" y="4698561"/>
            <a:ext cx="1656733" cy="369332"/>
          </a:xfrm>
          <a:prstGeom prst="rect">
            <a:avLst/>
          </a:prstGeom>
          <a:noFill/>
        </p:spPr>
        <p:txBody>
          <a:bodyPr wrap="square" rtlCol="0">
            <a:spAutoFit/>
          </a:bodyPr>
          <a:lstStyle/>
          <a:p>
            <a:r>
              <a:rPr lang="en-US" dirty="0"/>
              <a:t>Gaussian (RBF):</a:t>
            </a:r>
          </a:p>
        </p:txBody>
      </p:sp>
      <p:sp>
        <p:nvSpPr>
          <p:cNvPr id="12" name="TextBox 11"/>
          <p:cNvSpPr txBox="1"/>
          <p:nvPr/>
        </p:nvSpPr>
        <p:spPr>
          <a:xfrm>
            <a:off x="942102" y="2630189"/>
            <a:ext cx="1344058" cy="369332"/>
          </a:xfrm>
          <a:prstGeom prst="rect">
            <a:avLst/>
          </a:prstGeom>
          <a:noFill/>
        </p:spPr>
        <p:txBody>
          <a:bodyPr wrap="square" rtlCol="0">
            <a:spAutoFit/>
          </a:bodyPr>
          <a:lstStyle/>
          <a:p>
            <a:r>
              <a:rPr lang="en-US" dirty="0"/>
              <a:t>Linear:</a:t>
            </a:r>
          </a:p>
        </p:txBody>
      </p:sp>
      <p:sp>
        <p:nvSpPr>
          <p:cNvPr id="13" name="TextBox 12"/>
          <p:cNvSpPr txBox="1"/>
          <p:nvPr/>
        </p:nvSpPr>
        <p:spPr>
          <a:xfrm>
            <a:off x="4146174" y="2630189"/>
            <a:ext cx="2805853" cy="461665"/>
          </a:xfrm>
          <a:prstGeom prst="rect">
            <a:avLst/>
          </a:prstGeom>
          <a:noFill/>
        </p:spPr>
        <p:txBody>
          <a:bodyPr wrap="square" rtlCol="0">
            <a:spAutoFit/>
          </a:bodyPr>
          <a:lstStyle/>
          <a:p>
            <a:r>
              <a:rPr lang="en-US" sz="2400" i="1" dirty="0"/>
              <a:t>K</a:t>
            </a:r>
            <a:r>
              <a:rPr lang="en-US" sz="2400" dirty="0"/>
              <a:t>(</a:t>
            </a:r>
            <a:r>
              <a:rPr lang="en-US" sz="2400" dirty="0" err="1"/>
              <a:t>x,x</a:t>
            </a:r>
            <a:r>
              <a:rPr lang="en-US" sz="2400" dirty="0"/>
              <a:t>’) = </a:t>
            </a:r>
            <a:r>
              <a:rPr lang="en-US" sz="2400" dirty="0" err="1"/>
              <a:t>x</a:t>
            </a:r>
            <a:r>
              <a:rPr lang="en-US" sz="2400" baseline="30000" dirty="0" err="1"/>
              <a:t>T</a:t>
            </a:r>
            <a:r>
              <a:rPr lang="en-US" sz="2400" dirty="0" err="1"/>
              <a:t>x</a:t>
            </a:r>
            <a:r>
              <a:rPr lang="en-US" sz="2400" dirty="0"/>
              <a:t>’ + c</a:t>
            </a:r>
          </a:p>
        </p:txBody>
      </p:sp>
      <p:sp>
        <p:nvSpPr>
          <p:cNvPr id="14" name="Footer Placeholder 3">
            <a:extLst>
              <a:ext uri="{FF2B5EF4-FFF2-40B4-BE49-F238E27FC236}">
                <a16:creationId xmlns:a16="http://schemas.microsoft.com/office/drawing/2014/main" id="{405C1B7F-D6D5-974A-B834-D4EC769DF739}"/>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184943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SVMs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600200"/>
            <a:ext cx="8642572" cy="4351338"/>
          </a:xfrm>
        </p:spPr>
        <p:txBody>
          <a:bodyPr/>
          <a:lstStyle/>
          <a:p>
            <a:r>
              <a:rPr lang="en-US" sz="1800" dirty="0"/>
              <a:t>Gaussian (RBF) kernel example:</a:t>
            </a:r>
          </a:p>
        </p:txBody>
      </p:sp>
      <p:pic>
        <p:nvPicPr>
          <p:cNvPr id="5" name="Picture 4"/>
          <p:cNvPicPr>
            <a:picLocks noChangeAspect="1"/>
          </p:cNvPicPr>
          <p:nvPr/>
        </p:nvPicPr>
        <p:blipFill>
          <a:blip r:embed="rId2"/>
          <a:stretch>
            <a:fillRect/>
          </a:stretch>
        </p:blipFill>
        <p:spPr>
          <a:xfrm>
            <a:off x="2476599" y="2457144"/>
            <a:ext cx="4241800" cy="3111500"/>
          </a:xfrm>
          <a:prstGeom prst="rect">
            <a:avLst/>
          </a:prstGeom>
        </p:spPr>
      </p:pic>
      <p:sp>
        <p:nvSpPr>
          <p:cNvPr id="6" name="TextBox 5"/>
          <p:cNvSpPr txBox="1"/>
          <p:nvPr/>
        </p:nvSpPr>
        <p:spPr>
          <a:xfrm>
            <a:off x="7097823" y="5813038"/>
            <a:ext cx="1478649" cy="276999"/>
          </a:xfrm>
          <a:prstGeom prst="rect">
            <a:avLst/>
          </a:prstGeom>
          <a:noFill/>
        </p:spPr>
        <p:txBody>
          <a:bodyPr wrap="square" rtlCol="0">
            <a:spAutoFit/>
          </a:bodyPr>
          <a:lstStyle/>
          <a:p>
            <a:r>
              <a:rPr lang="en-US" sz="1200" i="1" dirty="0">
                <a:solidFill>
                  <a:srgbClr val="0070C0"/>
                </a:solidFill>
              </a:rPr>
              <a:t>C. Bishop, 2006</a:t>
            </a:r>
          </a:p>
        </p:txBody>
      </p:sp>
      <p:sp>
        <p:nvSpPr>
          <p:cNvPr id="7" name="Footer Placeholder 3">
            <a:extLst>
              <a:ext uri="{FF2B5EF4-FFF2-40B4-BE49-F238E27FC236}">
                <a16:creationId xmlns:a16="http://schemas.microsoft.com/office/drawing/2014/main" id="{A5A9FF4D-9279-9441-804D-791E9DC99A4E}"/>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134096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SVMs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600200"/>
            <a:ext cx="8642572" cy="4351338"/>
          </a:xfrm>
        </p:spPr>
        <p:txBody>
          <a:bodyPr/>
          <a:lstStyle/>
          <a:p>
            <a:pPr marL="0" indent="0">
              <a:buNone/>
            </a:pPr>
            <a:r>
              <a:rPr lang="en-US" b="1" dirty="0" err="1">
                <a:solidFill>
                  <a:srgbClr val="0070C0"/>
                </a:solidFill>
              </a:rPr>
              <a:t>scikit</a:t>
            </a:r>
            <a:r>
              <a:rPr lang="en-US" b="1" dirty="0">
                <a:solidFill>
                  <a:srgbClr val="0070C0"/>
                </a:solidFill>
              </a:rPr>
              <a:t>-learn code:</a:t>
            </a:r>
          </a:p>
          <a:p>
            <a:pPr marL="342900" lvl="1" indent="0">
              <a:buNone/>
            </a:pPr>
            <a:endParaRPr lang="en-US" dirty="0"/>
          </a:p>
          <a:p>
            <a:pPr marL="342900" lvl="1" indent="0">
              <a:buNone/>
            </a:pPr>
            <a:r>
              <a:rPr lang="en-US" dirty="0"/>
              <a:t>1. Training and testing: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342900" lvl="1" indent="0">
              <a:buNone/>
            </a:pPr>
            <a:r>
              <a:rPr lang="en-US" dirty="0"/>
              <a:t>2. Useful code: cross validation</a:t>
            </a:r>
          </a:p>
        </p:txBody>
      </p:sp>
      <p:pic>
        <p:nvPicPr>
          <p:cNvPr id="4" name="Picture 3"/>
          <p:cNvPicPr>
            <a:picLocks noChangeAspect="1"/>
          </p:cNvPicPr>
          <p:nvPr/>
        </p:nvPicPr>
        <p:blipFill>
          <a:blip r:embed="rId2"/>
          <a:stretch>
            <a:fillRect/>
          </a:stretch>
        </p:blipFill>
        <p:spPr>
          <a:xfrm>
            <a:off x="3305292" y="2796794"/>
            <a:ext cx="2616200" cy="215900"/>
          </a:xfrm>
          <a:prstGeom prst="rect">
            <a:avLst/>
          </a:prstGeom>
        </p:spPr>
      </p:pic>
      <p:pic>
        <p:nvPicPr>
          <p:cNvPr id="6" name="Picture 5"/>
          <p:cNvPicPr>
            <a:picLocks noChangeAspect="1"/>
          </p:cNvPicPr>
          <p:nvPr/>
        </p:nvPicPr>
        <p:blipFill>
          <a:blip r:embed="rId3"/>
          <a:stretch>
            <a:fillRect/>
          </a:stretch>
        </p:blipFill>
        <p:spPr>
          <a:xfrm>
            <a:off x="2435342" y="3340862"/>
            <a:ext cx="4356100" cy="444500"/>
          </a:xfrm>
          <a:prstGeom prst="rect">
            <a:avLst/>
          </a:prstGeom>
        </p:spPr>
      </p:pic>
      <p:pic>
        <p:nvPicPr>
          <p:cNvPr id="7" name="Picture 6"/>
          <p:cNvPicPr>
            <a:picLocks noChangeAspect="1"/>
          </p:cNvPicPr>
          <p:nvPr/>
        </p:nvPicPr>
        <p:blipFill rotWithShape="1">
          <a:blip r:embed="rId4"/>
          <a:srcRect t="8219" b="1"/>
          <a:stretch/>
        </p:blipFill>
        <p:spPr>
          <a:xfrm>
            <a:off x="2143242" y="4023359"/>
            <a:ext cx="4940300" cy="454591"/>
          </a:xfrm>
          <a:prstGeom prst="rect">
            <a:avLst/>
          </a:prstGeom>
        </p:spPr>
      </p:pic>
      <p:pic>
        <p:nvPicPr>
          <p:cNvPr id="8" name="Picture 7"/>
          <p:cNvPicPr>
            <a:picLocks noChangeAspect="1"/>
          </p:cNvPicPr>
          <p:nvPr/>
        </p:nvPicPr>
        <p:blipFill>
          <a:blip r:embed="rId5"/>
          <a:stretch>
            <a:fillRect/>
          </a:stretch>
        </p:blipFill>
        <p:spPr>
          <a:xfrm>
            <a:off x="1803499" y="5169153"/>
            <a:ext cx="5588000" cy="266700"/>
          </a:xfrm>
          <a:prstGeom prst="rect">
            <a:avLst/>
          </a:prstGeom>
        </p:spPr>
      </p:pic>
      <p:pic>
        <p:nvPicPr>
          <p:cNvPr id="9" name="Picture 8"/>
          <p:cNvPicPr>
            <a:picLocks noChangeAspect="1"/>
          </p:cNvPicPr>
          <p:nvPr/>
        </p:nvPicPr>
        <p:blipFill>
          <a:blip r:embed="rId6"/>
          <a:stretch>
            <a:fillRect/>
          </a:stretch>
        </p:blipFill>
        <p:spPr>
          <a:xfrm>
            <a:off x="2581392" y="5639492"/>
            <a:ext cx="4064000" cy="241300"/>
          </a:xfrm>
          <a:prstGeom prst="rect">
            <a:avLst/>
          </a:prstGeom>
        </p:spPr>
      </p:pic>
      <p:sp>
        <p:nvSpPr>
          <p:cNvPr id="10" name="Footer Placeholder 3">
            <a:extLst>
              <a:ext uri="{FF2B5EF4-FFF2-40B4-BE49-F238E27FC236}">
                <a16:creationId xmlns:a16="http://schemas.microsoft.com/office/drawing/2014/main" id="{039B7986-E308-654C-B08C-8093889D66ED}"/>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75188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dirty="0">
                <a:solidFill>
                  <a:srgbClr val="000000"/>
                </a:solidFill>
              </a:rPr>
              <a:t>Supervised Learning IV: </a:t>
            </a:r>
            <a:br>
              <a:rPr lang="en-US" sz="2000" dirty="0">
                <a:solidFill>
                  <a:srgbClr val="000000"/>
                </a:solidFill>
              </a:rPr>
            </a:br>
            <a:r>
              <a:rPr lang="en-US" sz="2000" b="1" dirty="0"/>
              <a:t>Non-linear Supervised Methods: Neural Networks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512064"/>
            <a:ext cx="8642572" cy="4351338"/>
          </a:xfrm>
        </p:spPr>
        <p:txBody>
          <a:bodyPr/>
          <a:lstStyle/>
          <a:p>
            <a:r>
              <a:rPr lang="en-US" sz="1800" dirty="0"/>
              <a:t>Neural networks include a series of hidden layers between input and output</a:t>
            </a:r>
          </a:p>
        </p:txBody>
      </p:sp>
      <p:pic>
        <p:nvPicPr>
          <p:cNvPr id="4" name="Picture 3"/>
          <p:cNvPicPr>
            <a:picLocks noChangeAspect="1"/>
          </p:cNvPicPr>
          <p:nvPr/>
        </p:nvPicPr>
        <p:blipFill>
          <a:blip r:embed="rId2"/>
          <a:stretch>
            <a:fillRect/>
          </a:stretch>
        </p:blipFill>
        <p:spPr>
          <a:xfrm>
            <a:off x="2158060" y="1878324"/>
            <a:ext cx="4384484" cy="3181375"/>
          </a:xfrm>
          <a:prstGeom prst="rect">
            <a:avLst/>
          </a:prstGeom>
        </p:spPr>
      </p:pic>
      <p:sp>
        <p:nvSpPr>
          <p:cNvPr id="6" name="TextBox 5"/>
          <p:cNvSpPr txBox="1"/>
          <p:nvPr/>
        </p:nvSpPr>
        <p:spPr>
          <a:xfrm>
            <a:off x="531758" y="4971028"/>
            <a:ext cx="2288559" cy="369332"/>
          </a:xfrm>
          <a:prstGeom prst="rect">
            <a:avLst/>
          </a:prstGeom>
          <a:noFill/>
        </p:spPr>
        <p:txBody>
          <a:bodyPr wrap="square" rtlCol="0">
            <a:spAutoFit/>
          </a:bodyPr>
          <a:lstStyle/>
          <a:p>
            <a:r>
              <a:rPr lang="en-US"/>
              <a:t>Recursive definition:</a:t>
            </a:r>
            <a:endParaRPr lang="en-US" dirty="0"/>
          </a:p>
        </p:txBody>
      </p:sp>
      <p:pic>
        <p:nvPicPr>
          <p:cNvPr id="7" name="Picture 6"/>
          <p:cNvPicPr>
            <a:picLocks noChangeAspect="1"/>
          </p:cNvPicPr>
          <p:nvPr/>
        </p:nvPicPr>
        <p:blipFill>
          <a:blip r:embed="rId3"/>
          <a:stretch>
            <a:fillRect/>
          </a:stretch>
        </p:blipFill>
        <p:spPr>
          <a:xfrm>
            <a:off x="3059969" y="4984799"/>
            <a:ext cx="2580667" cy="322583"/>
          </a:xfrm>
          <a:prstGeom prst="rect">
            <a:avLst/>
          </a:prstGeom>
        </p:spPr>
      </p:pic>
      <p:pic>
        <p:nvPicPr>
          <p:cNvPr id="8" name="Picture 7"/>
          <p:cNvPicPr>
            <a:picLocks noChangeAspect="1"/>
          </p:cNvPicPr>
          <p:nvPr/>
        </p:nvPicPr>
        <p:blipFill>
          <a:blip r:embed="rId4"/>
          <a:stretch>
            <a:fillRect/>
          </a:stretch>
        </p:blipFill>
        <p:spPr>
          <a:xfrm>
            <a:off x="2743299" y="5373337"/>
            <a:ext cx="3708400" cy="762000"/>
          </a:xfrm>
          <a:prstGeom prst="rect">
            <a:avLst/>
          </a:prstGeom>
        </p:spPr>
      </p:pic>
      <p:sp>
        <p:nvSpPr>
          <p:cNvPr id="5" name="Rectangle 4"/>
          <p:cNvSpPr/>
          <p:nvPr/>
        </p:nvSpPr>
        <p:spPr>
          <a:xfrm>
            <a:off x="3059969" y="4887375"/>
            <a:ext cx="951199" cy="10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6542544" y="5307382"/>
                <a:ext cx="2433022" cy="1019446"/>
              </a:xfrm>
              <a:prstGeom prst="rect">
                <a:avLst/>
              </a:prstGeom>
              <a:noFill/>
            </p:spPr>
            <p:txBody>
              <a:bodyPr wrap="square" rtlCol="0">
                <a:spAutoFit/>
              </a:bodyPr>
              <a:lstStyle/>
              <a:p>
                <a:r>
                  <a:rPr lang="en-US" sz="1400" dirty="0"/>
                  <a:t>Compare to logistic regression:</a:t>
                </a:r>
              </a:p>
              <a:p>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rPr>
                        <m:t>𝑃</m:t>
                      </m:r>
                      <m:d>
                        <m:dPr>
                          <m:ctrlPr>
                            <a:rPr lang="en-US" sz="1400" b="0" i="1" smtClean="0">
                              <a:latin typeface="Cambria Math" panose="02040503050406030204" pitchFamily="18" charset="0"/>
                            </a:rPr>
                          </m:ctrlPr>
                        </m:dPr>
                        <m:e>
                          <m:r>
                            <a:rPr lang="en-US" sz="1400" b="0" i="1" smtClean="0">
                              <a:latin typeface="Cambria Math" charset="0"/>
                            </a:rPr>
                            <m:t>𝑦</m:t>
                          </m:r>
                        </m:e>
                      </m:d>
                      <m:r>
                        <a:rPr lang="en-US" sz="1400" b="0" i="1" smtClean="0">
                          <a:latin typeface="Cambria Math" charset="0"/>
                        </a:rPr>
                        <m:t>=</m:t>
                      </m:r>
                      <m:r>
                        <a:rPr lang="en-US" sz="1400" b="0" i="1" smtClean="0">
                          <a:latin typeface="Cambria Math" charset="0"/>
                        </a:rPr>
                        <m:t>𝜎</m:t>
                      </m:r>
                      <m:r>
                        <a:rPr lang="en-US" sz="1400" b="0" i="1" smtClean="0">
                          <a:latin typeface="Cambria Math" charset="0"/>
                        </a:rPr>
                        <m:t>(</m:t>
                      </m:r>
                      <m:sSup>
                        <m:sSupPr>
                          <m:ctrlPr>
                            <a:rPr lang="en-US" sz="1400" b="1" i="1" smtClean="0">
                              <a:latin typeface="Cambria Math" panose="02040503050406030204" pitchFamily="18" charset="0"/>
                            </a:rPr>
                          </m:ctrlPr>
                        </m:sSupPr>
                        <m:e>
                          <m:r>
                            <a:rPr lang="en-US" sz="1400" b="1" i="0" smtClean="0">
                              <a:latin typeface="Cambria Math" charset="0"/>
                            </a:rPr>
                            <m:t>𝐰</m:t>
                          </m:r>
                        </m:e>
                        <m:sup>
                          <m:r>
                            <a:rPr lang="en-US" sz="1400" b="1" i="0" smtClean="0">
                              <a:latin typeface="Cambria Math" charset="0"/>
                            </a:rPr>
                            <m:t>𝐓</m:t>
                          </m:r>
                        </m:sup>
                      </m:sSup>
                      <m:r>
                        <a:rPr lang="en-US" sz="1400" b="1" i="0" smtClean="0">
                          <a:latin typeface="Cambria Math" charset="0"/>
                        </a:rPr>
                        <m:t>𝐱</m:t>
                      </m:r>
                      <m:r>
                        <a:rPr lang="en-US" sz="1400" b="0" i="1" smtClean="0">
                          <a:latin typeface="Cambria Math" charset="0"/>
                        </a:rPr>
                        <m:t>+</m:t>
                      </m:r>
                      <m:r>
                        <a:rPr lang="en-US" sz="1400" b="0" i="1" smtClean="0">
                          <a:latin typeface="Cambria Math" charset="0"/>
                        </a:rPr>
                        <m:t>𝑏</m:t>
                      </m:r>
                      <m:r>
                        <a:rPr lang="en-US" sz="1400" b="0" i="1" smtClean="0">
                          <a:latin typeface="Cambria Math" charset="0"/>
                        </a:rPr>
                        <m:t>)</m:t>
                      </m:r>
                    </m:oMath>
                  </m:oMathPara>
                </a14:m>
                <a:endParaRPr lang="en-US" sz="1400"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42544" y="5307382"/>
                <a:ext cx="2433022" cy="1019446"/>
              </a:xfrm>
              <a:prstGeom prst="rect">
                <a:avLst/>
              </a:prstGeom>
              <a:blipFill rotWithShape="0">
                <a:blip r:embed="rId5"/>
                <a:stretch>
                  <a:fillRect l="-752" t="-1198"/>
                </a:stretch>
              </a:blipFill>
            </p:spPr>
            <p:txBody>
              <a:bodyPr/>
              <a:lstStyle/>
              <a:p>
                <a:r>
                  <a:rPr lang="en-US">
                    <a:noFill/>
                  </a:rPr>
                  <a:t> </a:t>
                </a:r>
              </a:p>
            </p:txBody>
          </p:sp>
        </mc:Fallback>
      </mc:AlternateContent>
      <p:sp>
        <p:nvSpPr>
          <p:cNvPr id="11" name="Rectangle 10"/>
          <p:cNvSpPr/>
          <p:nvPr/>
        </p:nvSpPr>
        <p:spPr>
          <a:xfrm>
            <a:off x="6542544" y="5307382"/>
            <a:ext cx="2392134" cy="7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379619" y="6053412"/>
            <a:ext cx="2717984" cy="461665"/>
          </a:xfrm>
          <a:prstGeom prst="rect">
            <a:avLst/>
          </a:prstGeom>
          <a:noFill/>
        </p:spPr>
        <p:txBody>
          <a:bodyPr wrap="square" rtlCol="0">
            <a:spAutoFit/>
          </a:bodyPr>
          <a:lstStyle/>
          <a:p>
            <a:r>
              <a:rPr lang="en-US" sz="1200" i="1" dirty="0">
                <a:solidFill>
                  <a:srgbClr val="0070C0"/>
                </a:solidFill>
              </a:rPr>
              <a:t>C. Bishop, 2006; </a:t>
            </a:r>
            <a:r>
              <a:rPr lang="en-US" sz="1200" i="1" dirty="0" err="1">
                <a:solidFill>
                  <a:srgbClr val="0070C0"/>
                </a:solidFill>
              </a:rPr>
              <a:t>Goodfellow</a:t>
            </a:r>
            <a:r>
              <a:rPr lang="en-US" sz="1200" i="1" dirty="0">
                <a:solidFill>
                  <a:srgbClr val="0070C0"/>
                </a:solidFill>
              </a:rPr>
              <a:t> et. al., 2016</a:t>
            </a:r>
          </a:p>
          <a:p>
            <a:endParaRPr lang="en-US" sz="1200" i="1" dirty="0">
              <a:solidFill>
                <a:srgbClr val="0070C0"/>
              </a:solidFill>
            </a:endParaRPr>
          </a:p>
        </p:txBody>
      </p:sp>
      <p:sp>
        <p:nvSpPr>
          <p:cNvPr id="13" name="Footer Placeholder 3">
            <a:extLst>
              <a:ext uri="{FF2B5EF4-FFF2-40B4-BE49-F238E27FC236}">
                <a16:creationId xmlns:a16="http://schemas.microsoft.com/office/drawing/2014/main" id="{B315ACCB-3C5D-A64E-ACCB-DAAAC308737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510100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Neural Networks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512064"/>
            <a:ext cx="8642572" cy="4351338"/>
          </a:xfrm>
        </p:spPr>
        <p:txBody>
          <a:bodyPr/>
          <a:lstStyle/>
          <a:p>
            <a:r>
              <a:rPr lang="en-US" sz="1800" dirty="0"/>
              <a:t>Neural networks are typically trained using </a:t>
            </a:r>
            <a:r>
              <a:rPr lang="en-US" sz="1800" b="1" dirty="0"/>
              <a:t>back-propagation</a:t>
            </a:r>
          </a:p>
          <a:p>
            <a:endParaRPr lang="en-US" sz="1800" b="1" dirty="0"/>
          </a:p>
          <a:p>
            <a:endParaRPr lang="en-US" sz="1800" b="1" dirty="0"/>
          </a:p>
          <a:p>
            <a:endParaRPr lang="en-US" sz="1800" b="1" dirty="0"/>
          </a:p>
          <a:p>
            <a:pPr lvl="1"/>
            <a:r>
              <a:rPr lang="en-US" dirty="0"/>
              <a:t>Back-propagation used to evaluate        </a:t>
            </a:r>
          </a:p>
          <a:p>
            <a:pPr lvl="1"/>
            <a:r>
              <a:rPr lang="en-US" dirty="0"/>
              <a:t>May also use </a:t>
            </a:r>
            <a:r>
              <a:rPr lang="en-US" b="1" dirty="0"/>
              <a:t>stochastic gradient descent</a:t>
            </a:r>
            <a:r>
              <a:rPr lang="en-US" dirty="0"/>
              <a:t> (SGD) for robustness</a:t>
            </a:r>
          </a:p>
          <a:p>
            <a:pPr lvl="1"/>
            <a:endParaRPr lang="en-US" b="1" dirty="0"/>
          </a:p>
          <a:p>
            <a:r>
              <a:rPr lang="en-US" sz="1800" dirty="0"/>
              <a:t>Can use many different activation functions</a:t>
            </a:r>
          </a:p>
          <a:p>
            <a:pPr lvl="1"/>
            <a:r>
              <a:rPr lang="en-US" dirty="0"/>
              <a:t>Sigmoid</a:t>
            </a:r>
          </a:p>
          <a:p>
            <a:pPr lvl="1"/>
            <a:r>
              <a:rPr lang="en-US" dirty="0" err="1"/>
              <a:t>Tanh</a:t>
            </a:r>
            <a:endParaRPr lang="en-US" dirty="0"/>
          </a:p>
          <a:p>
            <a:pPr lvl="1"/>
            <a:r>
              <a:rPr lang="en-US" dirty="0"/>
              <a:t>RELU</a:t>
            </a:r>
          </a:p>
          <a:p>
            <a:pPr lvl="1"/>
            <a:r>
              <a:rPr lang="en-US" dirty="0"/>
              <a:t>Soft-max </a:t>
            </a:r>
            <a:r>
              <a:rPr lang="mr-IN" dirty="0"/>
              <a:t>…</a:t>
            </a:r>
            <a:endParaRPr lang="en-US" dirty="0"/>
          </a:p>
        </p:txBody>
      </p:sp>
      <p:pic>
        <p:nvPicPr>
          <p:cNvPr id="5" name="Picture 4"/>
          <p:cNvPicPr>
            <a:picLocks noChangeAspect="1"/>
          </p:cNvPicPr>
          <p:nvPr/>
        </p:nvPicPr>
        <p:blipFill>
          <a:blip r:embed="rId2"/>
          <a:stretch>
            <a:fillRect/>
          </a:stretch>
        </p:blipFill>
        <p:spPr>
          <a:xfrm>
            <a:off x="2879842" y="2202766"/>
            <a:ext cx="3467100" cy="609600"/>
          </a:xfrm>
          <a:prstGeom prst="rect">
            <a:avLst/>
          </a:prstGeom>
        </p:spPr>
      </p:pic>
      <p:sp>
        <p:nvSpPr>
          <p:cNvPr id="9" name="TextBox 8"/>
          <p:cNvSpPr txBox="1"/>
          <p:nvPr/>
        </p:nvSpPr>
        <p:spPr>
          <a:xfrm>
            <a:off x="591282" y="2307471"/>
            <a:ext cx="2288559" cy="400110"/>
          </a:xfrm>
          <a:prstGeom prst="rect">
            <a:avLst/>
          </a:prstGeom>
          <a:noFill/>
        </p:spPr>
        <p:txBody>
          <a:bodyPr wrap="square" rtlCol="0">
            <a:spAutoFit/>
          </a:bodyPr>
          <a:lstStyle/>
          <a:p>
            <a:r>
              <a:rPr lang="en-US" sz="2000" b="1" dirty="0"/>
              <a:t>Gradient descent:</a:t>
            </a:r>
          </a:p>
        </p:txBody>
      </p:sp>
      <p:pic>
        <p:nvPicPr>
          <p:cNvPr id="6" name="Picture 5"/>
          <p:cNvPicPr>
            <a:picLocks noChangeAspect="1"/>
          </p:cNvPicPr>
          <p:nvPr/>
        </p:nvPicPr>
        <p:blipFill rotWithShape="1">
          <a:blip r:embed="rId2"/>
          <a:srcRect l="64806" t="26654" b="17346"/>
          <a:stretch/>
        </p:blipFill>
        <p:spPr>
          <a:xfrm>
            <a:off x="5002916" y="2822668"/>
            <a:ext cx="1220206" cy="341376"/>
          </a:xfrm>
          <a:prstGeom prst="rect">
            <a:avLst/>
          </a:prstGeom>
        </p:spPr>
      </p:pic>
      <p:pic>
        <p:nvPicPr>
          <p:cNvPr id="4" name="Picture 3"/>
          <p:cNvPicPr>
            <a:picLocks noChangeAspect="1"/>
          </p:cNvPicPr>
          <p:nvPr/>
        </p:nvPicPr>
        <p:blipFill>
          <a:blip r:embed="rId3"/>
          <a:stretch>
            <a:fillRect/>
          </a:stretch>
        </p:blipFill>
        <p:spPr>
          <a:xfrm>
            <a:off x="3354324" y="4734306"/>
            <a:ext cx="1638300" cy="876300"/>
          </a:xfrm>
          <a:prstGeom prst="rect">
            <a:avLst/>
          </a:prstGeom>
        </p:spPr>
      </p:pic>
      <p:pic>
        <p:nvPicPr>
          <p:cNvPr id="7" name="Picture 6"/>
          <p:cNvPicPr>
            <a:picLocks noChangeAspect="1"/>
          </p:cNvPicPr>
          <p:nvPr/>
        </p:nvPicPr>
        <p:blipFill>
          <a:blip r:embed="rId4"/>
          <a:stretch>
            <a:fillRect/>
          </a:stretch>
        </p:blipFill>
        <p:spPr>
          <a:xfrm>
            <a:off x="5752846" y="4770788"/>
            <a:ext cx="1612900" cy="812800"/>
          </a:xfrm>
          <a:prstGeom prst="rect">
            <a:avLst/>
          </a:prstGeom>
        </p:spPr>
      </p:pic>
      <p:sp>
        <p:nvSpPr>
          <p:cNvPr id="8" name="TextBox 7"/>
          <p:cNvSpPr txBox="1"/>
          <p:nvPr/>
        </p:nvSpPr>
        <p:spPr>
          <a:xfrm>
            <a:off x="3354324" y="4303776"/>
            <a:ext cx="1400556" cy="369332"/>
          </a:xfrm>
          <a:prstGeom prst="rect">
            <a:avLst/>
          </a:prstGeom>
          <a:noFill/>
        </p:spPr>
        <p:txBody>
          <a:bodyPr wrap="square" rtlCol="0">
            <a:spAutoFit/>
          </a:bodyPr>
          <a:lstStyle/>
          <a:p>
            <a:r>
              <a:rPr lang="en-US" dirty="0"/>
              <a:t>Sigmoid</a:t>
            </a:r>
          </a:p>
        </p:txBody>
      </p:sp>
      <p:sp>
        <p:nvSpPr>
          <p:cNvPr id="10" name="TextBox 9"/>
          <p:cNvSpPr txBox="1"/>
          <p:nvPr/>
        </p:nvSpPr>
        <p:spPr>
          <a:xfrm>
            <a:off x="5752846" y="4304257"/>
            <a:ext cx="1400556" cy="369332"/>
          </a:xfrm>
          <a:prstGeom prst="rect">
            <a:avLst/>
          </a:prstGeom>
          <a:noFill/>
        </p:spPr>
        <p:txBody>
          <a:bodyPr wrap="square" rtlCol="0">
            <a:spAutoFit/>
          </a:bodyPr>
          <a:lstStyle/>
          <a:p>
            <a:r>
              <a:rPr lang="en-US"/>
              <a:t>RELU</a:t>
            </a:r>
          </a:p>
        </p:txBody>
      </p:sp>
      <p:pic>
        <p:nvPicPr>
          <p:cNvPr id="12" name="Picture 11"/>
          <p:cNvPicPr>
            <a:picLocks noChangeAspect="1"/>
          </p:cNvPicPr>
          <p:nvPr/>
        </p:nvPicPr>
        <p:blipFill>
          <a:blip r:embed="rId5"/>
          <a:stretch>
            <a:fillRect/>
          </a:stretch>
        </p:blipFill>
        <p:spPr>
          <a:xfrm>
            <a:off x="3566668" y="5657185"/>
            <a:ext cx="1273556" cy="588618"/>
          </a:xfrm>
          <a:prstGeom prst="rect">
            <a:avLst/>
          </a:prstGeom>
        </p:spPr>
      </p:pic>
      <p:pic>
        <p:nvPicPr>
          <p:cNvPr id="13" name="Picture 12"/>
          <p:cNvPicPr>
            <a:picLocks noChangeAspect="1"/>
          </p:cNvPicPr>
          <p:nvPr/>
        </p:nvPicPr>
        <p:blipFill>
          <a:blip r:embed="rId6"/>
          <a:stretch>
            <a:fillRect/>
          </a:stretch>
        </p:blipFill>
        <p:spPr>
          <a:xfrm>
            <a:off x="5613019" y="5612153"/>
            <a:ext cx="1892554" cy="613230"/>
          </a:xfrm>
          <a:prstGeom prst="rect">
            <a:avLst/>
          </a:prstGeom>
        </p:spPr>
      </p:pic>
      <p:sp>
        <p:nvSpPr>
          <p:cNvPr id="14" name="Footer Placeholder 3">
            <a:extLst>
              <a:ext uri="{FF2B5EF4-FFF2-40B4-BE49-F238E27FC236}">
                <a16:creationId xmlns:a16="http://schemas.microsoft.com/office/drawing/2014/main" id="{EF27374F-4085-BD4C-BD74-6E5F958FDD84}"/>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897103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a:xfrm>
            <a:off x="391259" y="254294"/>
            <a:ext cx="8412480" cy="900967"/>
          </a:xfrm>
        </p:spPr>
        <p:txBody>
          <a:bodyPr/>
          <a:lstStyle/>
          <a:p>
            <a:r>
              <a:rPr lang="en-US" sz="2000" b="1" dirty="0"/>
              <a:t>Non-linear Supervised Methods: Neural Networks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18954" y="1512064"/>
            <a:ext cx="8642572" cy="4351338"/>
          </a:xfrm>
        </p:spPr>
        <p:txBody>
          <a:bodyPr/>
          <a:lstStyle/>
          <a:p>
            <a:r>
              <a:rPr lang="en-US" dirty="0"/>
              <a:t>Different kinds of NN used in deep-learning:</a:t>
            </a:r>
          </a:p>
          <a:p>
            <a:endParaRPr lang="en-US" dirty="0"/>
          </a:p>
          <a:p>
            <a:pPr lvl="1"/>
            <a:r>
              <a:rPr lang="en-US" dirty="0"/>
              <a:t>Fully connected</a:t>
            </a:r>
          </a:p>
          <a:p>
            <a:pPr lvl="1"/>
            <a:endParaRPr lang="en-US" dirty="0"/>
          </a:p>
          <a:p>
            <a:pPr lvl="1"/>
            <a:endParaRPr lang="en-US" dirty="0"/>
          </a:p>
          <a:p>
            <a:pPr lvl="1"/>
            <a:r>
              <a:rPr lang="en-US" dirty="0"/>
              <a:t>Convolutional (CNN)</a:t>
            </a:r>
          </a:p>
          <a:p>
            <a:pPr lvl="1"/>
            <a:endParaRPr lang="en-US" dirty="0"/>
          </a:p>
          <a:p>
            <a:pPr lvl="1"/>
            <a:endParaRPr lang="en-US" dirty="0"/>
          </a:p>
          <a:p>
            <a:pPr lvl="1"/>
            <a:r>
              <a:rPr lang="en-US" dirty="0"/>
              <a:t>Recurrent (RNN, LSTM)</a:t>
            </a:r>
          </a:p>
          <a:p>
            <a:pPr lvl="1"/>
            <a:endParaRPr lang="en-US" dirty="0"/>
          </a:p>
          <a:p>
            <a:pPr lvl="1"/>
            <a:endParaRPr lang="en-US" dirty="0"/>
          </a:p>
          <a:p>
            <a:pPr lvl="1"/>
            <a:r>
              <a:rPr lang="en-US" dirty="0"/>
              <a:t>Generative (VAE, GAN, DBM)</a:t>
            </a:r>
          </a:p>
        </p:txBody>
      </p:sp>
      <p:pic>
        <p:nvPicPr>
          <p:cNvPr id="4" name="Picture 3"/>
          <p:cNvPicPr>
            <a:picLocks noChangeAspect="1"/>
          </p:cNvPicPr>
          <p:nvPr/>
        </p:nvPicPr>
        <p:blipFill>
          <a:blip r:embed="rId2"/>
          <a:stretch>
            <a:fillRect/>
          </a:stretch>
        </p:blipFill>
        <p:spPr>
          <a:xfrm>
            <a:off x="4243931" y="2400366"/>
            <a:ext cx="2286000" cy="3670300"/>
          </a:xfrm>
          <a:prstGeom prst="rect">
            <a:avLst/>
          </a:prstGeom>
        </p:spPr>
      </p:pic>
      <p:pic>
        <p:nvPicPr>
          <p:cNvPr id="5" name="Picture 4"/>
          <p:cNvPicPr>
            <a:picLocks noChangeAspect="1"/>
          </p:cNvPicPr>
          <p:nvPr/>
        </p:nvPicPr>
        <p:blipFill rotWithShape="1">
          <a:blip r:embed="rId3"/>
          <a:srcRect l="31768" r="33831"/>
          <a:stretch/>
        </p:blipFill>
        <p:spPr>
          <a:xfrm>
            <a:off x="6759321" y="2850347"/>
            <a:ext cx="2178668" cy="2502114"/>
          </a:xfrm>
          <a:prstGeom prst="rect">
            <a:avLst/>
          </a:prstGeom>
        </p:spPr>
      </p:pic>
      <p:sp>
        <p:nvSpPr>
          <p:cNvPr id="6" name="TextBox 5"/>
          <p:cNvSpPr txBox="1"/>
          <p:nvPr/>
        </p:nvSpPr>
        <p:spPr>
          <a:xfrm>
            <a:off x="5087587" y="2000256"/>
            <a:ext cx="886493" cy="400110"/>
          </a:xfrm>
          <a:prstGeom prst="rect">
            <a:avLst/>
          </a:prstGeom>
          <a:noFill/>
        </p:spPr>
        <p:txBody>
          <a:bodyPr wrap="square" rtlCol="0">
            <a:spAutoFit/>
          </a:bodyPr>
          <a:lstStyle/>
          <a:p>
            <a:r>
              <a:rPr lang="en-US" sz="2000" b="1"/>
              <a:t>CNN:</a:t>
            </a:r>
            <a:endParaRPr lang="en-US" sz="2000" b="1" dirty="0"/>
          </a:p>
        </p:txBody>
      </p:sp>
      <p:sp>
        <p:nvSpPr>
          <p:cNvPr id="7" name="TextBox 6"/>
          <p:cNvSpPr txBox="1"/>
          <p:nvPr/>
        </p:nvSpPr>
        <p:spPr>
          <a:xfrm>
            <a:off x="7405408" y="2004077"/>
            <a:ext cx="886493" cy="400110"/>
          </a:xfrm>
          <a:prstGeom prst="rect">
            <a:avLst/>
          </a:prstGeom>
          <a:noFill/>
        </p:spPr>
        <p:txBody>
          <a:bodyPr wrap="square" rtlCol="0">
            <a:spAutoFit/>
          </a:bodyPr>
          <a:lstStyle/>
          <a:p>
            <a:r>
              <a:rPr lang="en-US" sz="2000" b="1"/>
              <a:t>RNN:</a:t>
            </a:r>
            <a:endParaRPr lang="en-US" sz="2000" b="1" dirty="0"/>
          </a:p>
        </p:txBody>
      </p:sp>
      <p:sp>
        <p:nvSpPr>
          <p:cNvPr id="8" name="TextBox 7"/>
          <p:cNvSpPr txBox="1"/>
          <p:nvPr/>
        </p:nvSpPr>
        <p:spPr>
          <a:xfrm>
            <a:off x="6954602" y="5813038"/>
            <a:ext cx="1763703" cy="276999"/>
          </a:xfrm>
          <a:prstGeom prst="rect">
            <a:avLst/>
          </a:prstGeom>
          <a:noFill/>
        </p:spPr>
        <p:txBody>
          <a:bodyPr wrap="square" rtlCol="0">
            <a:spAutoFit/>
          </a:bodyPr>
          <a:lstStyle/>
          <a:p>
            <a:r>
              <a:rPr lang="en-US" sz="1200" i="1" dirty="0" err="1">
                <a:solidFill>
                  <a:srgbClr val="0070C0"/>
                </a:solidFill>
              </a:rPr>
              <a:t>Goodfellow</a:t>
            </a:r>
            <a:r>
              <a:rPr lang="en-US" sz="1200" i="1" dirty="0">
                <a:solidFill>
                  <a:srgbClr val="0070C0"/>
                </a:solidFill>
              </a:rPr>
              <a:t> et. al., 2016</a:t>
            </a:r>
          </a:p>
        </p:txBody>
      </p:sp>
      <p:sp>
        <p:nvSpPr>
          <p:cNvPr id="9" name="Footer Placeholder 3">
            <a:extLst>
              <a:ext uri="{FF2B5EF4-FFF2-40B4-BE49-F238E27FC236}">
                <a16:creationId xmlns:a16="http://schemas.microsoft.com/office/drawing/2014/main" id="{835B30E4-9EC8-9146-B994-BD1653A1C0E8}"/>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43115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sz="2000" b="1" dirty="0"/>
              <a:t>Non-linear Supervised Methods: Neural Networks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512064"/>
            <a:ext cx="8642572" cy="4351338"/>
          </a:xfrm>
        </p:spPr>
        <p:txBody>
          <a:bodyPr/>
          <a:lstStyle/>
          <a:p>
            <a:r>
              <a:rPr lang="en-US" dirty="0"/>
              <a:t>Examples of uses in Bioinformatics and generally</a:t>
            </a:r>
          </a:p>
          <a:p>
            <a:endParaRPr lang="en-US" dirty="0"/>
          </a:p>
          <a:p>
            <a:pPr lvl="1"/>
            <a:r>
              <a:rPr lang="en-US" dirty="0"/>
              <a:t>Natural language processing (NLP)</a:t>
            </a:r>
          </a:p>
          <a:p>
            <a:pPr lvl="1"/>
            <a:endParaRPr lang="en-US" dirty="0"/>
          </a:p>
          <a:p>
            <a:pPr lvl="1"/>
            <a:r>
              <a:rPr lang="en-US" dirty="0" err="1"/>
              <a:t>Epigenomics</a:t>
            </a:r>
            <a:r>
              <a:rPr lang="en-US" dirty="0"/>
              <a:t> (binding site prediction etc.)</a:t>
            </a:r>
          </a:p>
          <a:p>
            <a:pPr lvl="1"/>
            <a:endParaRPr lang="en-US" dirty="0"/>
          </a:p>
          <a:p>
            <a:pPr lvl="1"/>
            <a:r>
              <a:rPr lang="en-US" dirty="0"/>
              <a:t>Disease prediction</a:t>
            </a:r>
          </a:p>
          <a:p>
            <a:pPr lvl="1"/>
            <a:endParaRPr lang="en-US" dirty="0"/>
          </a:p>
          <a:p>
            <a:pPr lvl="1"/>
            <a:r>
              <a:rPr lang="en-US" dirty="0"/>
              <a:t>Image-based diagnosis</a:t>
            </a:r>
          </a:p>
          <a:p>
            <a:pPr lvl="1"/>
            <a:endParaRPr lang="en-US" dirty="0"/>
          </a:p>
          <a:p>
            <a:pPr marL="0" indent="0">
              <a:buNone/>
            </a:pPr>
            <a:r>
              <a:rPr lang="en-US" b="1" dirty="0" err="1">
                <a:solidFill>
                  <a:srgbClr val="0070C0"/>
                </a:solidFill>
              </a:rPr>
              <a:t>scikit</a:t>
            </a:r>
            <a:r>
              <a:rPr lang="en-US" b="1" dirty="0">
                <a:solidFill>
                  <a:srgbClr val="0070C0"/>
                </a:solidFill>
              </a:rPr>
              <a:t> code </a:t>
            </a:r>
            <a:r>
              <a:rPr lang="en-US" dirty="0"/>
              <a:t>(MLP = multilayer perceptron = fully connected NN):</a:t>
            </a:r>
          </a:p>
        </p:txBody>
      </p:sp>
      <p:pic>
        <p:nvPicPr>
          <p:cNvPr id="4" name="Picture 3"/>
          <p:cNvPicPr>
            <a:picLocks noChangeAspect="1"/>
          </p:cNvPicPr>
          <p:nvPr/>
        </p:nvPicPr>
        <p:blipFill>
          <a:blip r:embed="rId2"/>
          <a:stretch>
            <a:fillRect/>
          </a:stretch>
        </p:blipFill>
        <p:spPr>
          <a:xfrm>
            <a:off x="2140049" y="5037902"/>
            <a:ext cx="4914900" cy="228600"/>
          </a:xfrm>
          <a:prstGeom prst="rect">
            <a:avLst/>
          </a:prstGeom>
        </p:spPr>
      </p:pic>
      <p:pic>
        <p:nvPicPr>
          <p:cNvPr id="5" name="Picture 4"/>
          <p:cNvPicPr>
            <a:picLocks noChangeAspect="1"/>
          </p:cNvPicPr>
          <p:nvPr/>
        </p:nvPicPr>
        <p:blipFill>
          <a:blip r:embed="rId3"/>
          <a:stretch>
            <a:fillRect/>
          </a:stretch>
        </p:blipFill>
        <p:spPr>
          <a:xfrm>
            <a:off x="1728216" y="5394705"/>
            <a:ext cx="6248400" cy="825500"/>
          </a:xfrm>
          <a:prstGeom prst="rect">
            <a:avLst/>
          </a:prstGeom>
        </p:spPr>
      </p:pic>
      <p:sp>
        <p:nvSpPr>
          <p:cNvPr id="6" name="Footer Placeholder 3">
            <a:extLst>
              <a:ext uri="{FF2B5EF4-FFF2-40B4-BE49-F238E27FC236}">
                <a16:creationId xmlns:a16="http://schemas.microsoft.com/office/drawing/2014/main" id="{E1B3B709-156B-9142-BECE-91CFE730E82C}"/>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00476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56B1-C3E4-3640-9929-84482A0DC501}"/>
              </a:ext>
            </a:extLst>
          </p:cNvPr>
          <p:cNvSpPr>
            <a:spLocks noGrp="1"/>
          </p:cNvSpPr>
          <p:nvPr>
            <p:ph type="title"/>
          </p:nvPr>
        </p:nvSpPr>
        <p:spPr/>
        <p:txBody>
          <a:bodyPr/>
          <a:lstStyle/>
          <a:p>
            <a:r>
              <a:rPr lang="en-US" dirty="0"/>
              <a:t>Examples of the three categories</a:t>
            </a:r>
          </a:p>
        </p:txBody>
      </p:sp>
      <p:sp>
        <p:nvSpPr>
          <p:cNvPr id="4" name="Content Placeholder 3">
            <a:extLst>
              <a:ext uri="{FF2B5EF4-FFF2-40B4-BE49-F238E27FC236}">
                <a16:creationId xmlns:a16="http://schemas.microsoft.com/office/drawing/2014/main" id="{6A7C1328-A871-544F-AB6D-2FC14B163A96}"/>
              </a:ext>
            </a:extLst>
          </p:cNvPr>
          <p:cNvSpPr>
            <a:spLocks noGrp="1"/>
          </p:cNvSpPr>
          <p:nvPr>
            <p:ph sz="half" idx="2"/>
          </p:nvPr>
        </p:nvSpPr>
        <p:spPr>
          <a:xfrm>
            <a:off x="401533" y="1313793"/>
            <a:ext cx="8400722" cy="4866290"/>
          </a:xfrm>
        </p:spPr>
        <p:txBody>
          <a:bodyPr>
            <a:normAutofit lnSpcReduction="10000"/>
          </a:bodyPr>
          <a:lstStyle/>
          <a:p>
            <a:pPr marL="514350" indent="-514350">
              <a:buFont typeface="+mj-lt"/>
              <a:buAutoNum type="romanUcPeriod"/>
            </a:pPr>
            <a:r>
              <a:rPr lang="en-US" dirty="0">
                <a:solidFill>
                  <a:schemeClr val="accent1"/>
                </a:solidFill>
              </a:rPr>
              <a:t>Supervised: </a:t>
            </a:r>
          </a:p>
          <a:p>
            <a:pPr lvl="2"/>
            <a:r>
              <a:rPr lang="en-US" dirty="0"/>
              <a:t>Classify blood samples into cancer/non-cancer </a:t>
            </a:r>
          </a:p>
          <a:p>
            <a:pPr lvl="2"/>
            <a:r>
              <a:rPr lang="en-US" dirty="0"/>
              <a:t>Predict chances of rain based on historical patterns, related to temperature and pressure</a:t>
            </a:r>
          </a:p>
          <a:p>
            <a:pPr lvl="2"/>
            <a:r>
              <a:rPr lang="en-US" dirty="0"/>
              <a:t>Find text descriptions of images</a:t>
            </a:r>
          </a:p>
          <a:p>
            <a:pPr lvl="2"/>
            <a:r>
              <a:rPr lang="en-US" dirty="0"/>
              <a:t>Netflix recommendations</a:t>
            </a:r>
          </a:p>
          <a:p>
            <a:pPr marL="514350" indent="-514350">
              <a:buFont typeface="+mj-lt"/>
              <a:buAutoNum type="romanUcPeriod"/>
            </a:pPr>
            <a:endParaRPr lang="en-US" dirty="0"/>
          </a:p>
          <a:p>
            <a:pPr marL="514350" indent="-514350">
              <a:buFont typeface="+mj-lt"/>
              <a:buAutoNum type="romanUcPeriod"/>
            </a:pPr>
            <a:r>
              <a:rPr lang="en-US" dirty="0">
                <a:solidFill>
                  <a:schemeClr val="accent1"/>
                </a:solidFill>
              </a:rPr>
              <a:t>Unsupervised:</a:t>
            </a:r>
          </a:p>
          <a:p>
            <a:pPr lvl="2"/>
            <a:r>
              <a:rPr lang="en-US" dirty="0"/>
              <a:t>Build an evolutionary tree of finches based on similarity of beak shapes, body size, and other physiological features</a:t>
            </a:r>
          </a:p>
          <a:p>
            <a:pPr lvl="2"/>
            <a:r>
              <a:rPr lang="en-US" dirty="0"/>
              <a:t>Cluster cells together based on gene expression, to yield groups of similar brain cell types</a:t>
            </a:r>
          </a:p>
          <a:p>
            <a:pPr marL="514350" indent="-514350">
              <a:buFont typeface="+mj-lt"/>
              <a:buAutoNum type="romanUcPeriod"/>
            </a:pPr>
            <a:endParaRPr lang="en-US" dirty="0"/>
          </a:p>
          <a:p>
            <a:pPr marL="514350" indent="-514350">
              <a:buFont typeface="+mj-lt"/>
              <a:buAutoNum type="romanUcPeriod"/>
            </a:pPr>
            <a:r>
              <a:rPr lang="en-US" dirty="0">
                <a:solidFill>
                  <a:schemeClr val="accent1"/>
                </a:solidFill>
              </a:rPr>
              <a:t>Reinforcement learning:</a:t>
            </a:r>
          </a:p>
          <a:p>
            <a:pPr lvl="2"/>
            <a:r>
              <a:rPr lang="en-US" dirty="0"/>
              <a:t>AlphaGo learning to play Go, where the reward is winning</a:t>
            </a:r>
          </a:p>
          <a:p>
            <a:pPr lvl="2"/>
            <a:r>
              <a:rPr lang="en-US" dirty="0"/>
              <a:t>Self-driving cars learning to avoid obstacles, where the reward is successfully arriving at the destination with no accidents</a:t>
            </a:r>
          </a:p>
        </p:txBody>
      </p:sp>
      <p:sp>
        <p:nvSpPr>
          <p:cNvPr id="6" name="Slide Number Placeholder 5">
            <a:extLst>
              <a:ext uri="{FF2B5EF4-FFF2-40B4-BE49-F238E27FC236}">
                <a16:creationId xmlns:a16="http://schemas.microsoft.com/office/drawing/2014/main" id="{9A79349E-52F7-544B-A2DF-37C40EE9DDEF}"/>
              </a:ext>
            </a:extLst>
          </p:cNvPr>
          <p:cNvSpPr>
            <a:spLocks noGrp="1"/>
          </p:cNvSpPr>
          <p:nvPr>
            <p:ph type="sldNum" sz="quarter" idx="12"/>
          </p:nvPr>
        </p:nvSpPr>
        <p:spPr/>
        <p:txBody>
          <a:bodyPr/>
          <a:lstStyle/>
          <a:p>
            <a:fld id="{F55E13C6-A4BF-A842-9635-B1271B30A9E0}" type="slidenum">
              <a:rPr lang="en-US" smtClean="0"/>
              <a:t>5</a:t>
            </a:fld>
            <a:endParaRPr lang="en-US"/>
          </a:p>
        </p:txBody>
      </p:sp>
      <p:sp>
        <p:nvSpPr>
          <p:cNvPr id="7" name="Footer Placeholder 3">
            <a:extLst>
              <a:ext uri="{FF2B5EF4-FFF2-40B4-BE49-F238E27FC236}">
                <a16:creationId xmlns:a16="http://schemas.microsoft.com/office/drawing/2014/main" id="{B6B834B7-4B53-214D-AECB-401080AA1B41}"/>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411181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dirty="0"/>
              <a:t>Model training and evaluation: </a:t>
            </a:r>
            <a:br>
              <a:rPr lang="en-US" dirty="0"/>
            </a:br>
            <a:r>
              <a:rPr lang="en-US" sz="2000" b="1" dirty="0"/>
              <a:t>Cross Validation</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512064"/>
            <a:ext cx="8364214" cy="4351338"/>
          </a:xfrm>
        </p:spPr>
        <p:txBody>
          <a:bodyPr/>
          <a:lstStyle/>
          <a:p>
            <a:r>
              <a:rPr lang="en-US" dirty="0"/>
              <a:t>Schematic of cross-validation based training:</a:t>
            </a:r>
          </a:p>
          <a:p>
            <a:endParaRPr lang="en-US" dirty="0"/>
          </a:p>
          <a:p>
            <a:endParaRPr lang="en-US" dirty="0"/>
          </a:p>
          <a:p>
            <a:endParaRPr lang="en-US" dirty="0"/>
          </a:p>
          <a:p>
            <a:endParaRPr lang="en-US" dirty="0"/>
          </a:p>
          <a:p>
            <a:endParaRPr lang="en-US" dirty="0"/>
          </a:p>
          <a:p>
            <a:pPr lvl="1"/>
            <a:r>
              <a:rPr lang="en-US" dirty="0"/>
              <a:t>Use training set partitions to set hyper-parameters: e.g. for each hyper-parameter setting, train on 4 partitions and test on 1, and calculate mean score over 5 divisions</a:t>
            </a:r>
          </a:p>
          <a:p>
            <a:pPr lvl="1"/>
            <a:r>
              <a:rPr lang="en-US" dirty="0"/>
              <a:t>Choose hyper-parameters with best score, and retrain on whole training set</a:t>
            </a:r>
          </a:p>
          <a:p>
            <a:pPr lvl="1"/>
            <a:r>
              <a:rPr lang="en-US" dirty="0"/>
              <a:t>Assess performance on hold out testing set data </a:t>
            </a:r>
          </a:p>
          <a:p>
            <a:pPr marL="0" indent="0">
              <a:buNone/>
            </a:pPr>
            <a:r>
              <a:rPr lang="en-US" b="1" dirty="0" err="1">
                <a:solidFill>
                  <a:srgbClr val="0070C0"/>
                </a:solidFill>
              </a:rPr>
              <a:t>scikit</a:t>
            </a:r>
            <a:r>
              <a:rPr lang="en-US" b="1" dirty="0">
                <a:solidFill>
                  <a:srgbClr val="0070C0"/>
                </a:solidFill>
              </a:rPr>
              <a:t> code:</a:t>
            </a:r>
          </a:p>
        </p:txBody>
      </p:sp>
      <p:sp>
        <p:nvSpPr>
          <p:cNvPr id="6" name="Rectangle 5"/>
          <p:cNvSpPr/>
          <p:nvPr/>
        </p:nvSpPr>
        <p:spPr>
          <a:xfrm>
            <a:off x="548640" y="2487168"/>
            <a:ext cx="5573724" cy="84124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83324" y="2487168"/>
            <a:ext cx="2351076" cy="84124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6656" y="2590800"/>
            <a:ext cx="957072" cy="6156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61744" y="2599944"/>
            <a:ext cx="957072" cy="6156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51899" y="2599944"/>
            <a:ext cx="957072" cy="6156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42054" y="2599944"/>
            <a:ext cx="957072" cy="6156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32209" y="2599944"/>
            <a:ext cx="957072" cy="6156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8640" y="1965138"/>
            <a:ext cx="5674426" cy="400110"/>
          </a:xfrm>
          <a:prstGeom prst="rect">
            <a:avLst/>
          </a:prstGeom>
          <a:noFill/>
        </p:spPr>
        <p:txBody>
          <a:bodyPr wrap="square" rtlCol="0">
            <a:spAutoFit/>
          </a:bodyPr>
          <a:lstStyle/>
          <a:p>
            <a:r>
              <a:rPr lang="en-US" sz="2000"/>
              <a:t>Training set (75%), </a:t>
            </a:r>
            <a:r>
              <a:rPr lang="en-US" sz="2000" dirty="0"/>
              <a:t>with </a:t>
            </a:r>
            <a:r>
              <a:rPr lang="en-US" sz="2000"/>
              <a:t>cross validation partitions:</a:t>
            </a:r>
            <a:endParaRPr lang="en-US" sz="2000" dirty="0"/>
          </a:p>
        </p:txBody>
      </p:sp>
      <p:sp>
        <p:nvSpPr>
          <p:cNvPr id="14" name="TextBox 13"/>
          <p:cNvSpPr txBox="1"/>
          <p:nvPr/>
        </p:nvSpPr>
        <p:spPr>
          <a:xfrm>
            <a:off x="6349974" y="1965138"/>
            <a:ext cx="2017776" cy="400110"/>
          </a:xfrm>
          <a:prstGeom prst="rect">
            <a:avLst/>
          </a:prstGeom>
          <a:noFill/>
        </p:spPr>
        <p:txBody>
          <a:bodyPr wrap="square" rtlCol="0">
            <a:spAutoFit/>
          </a:bodyPr>
          <a:lstStyle/>
          <a:p>
            <a:r>
              <a:rPr lang="en-US" sz="2000"/>
              <a:t>Testing set (25%):</a:t>
            </a:r>
            <a:endParaRPr lang="en-US" sz="2000" dirty="0"/>
          </a:p>
        </p:txBody>
      </p:sp>
      <p:pic>
        <p:nvPicPr>
          <p:cNvPr id="16" name="Picture 15"/>
          <p:cNvPicPr>
            <a:picLocks noChangeAspect="1"/>
          </p:cNvPicPr>
          <p:nvPr/>
        </p:nvPicPr>
        <p:blipFill>
          <a:blip r:embed="rId2"/>
          <a:stretch>
            <a:fillRect/>
          </a:stretch>
        </p:blipFill>
        <p:spPr>
          <a:xfrm>
            <a:off x="1956816" y="5733862"/>
            <a:ext cx="5588000" cy="266700"/>
          </a:xfrm>
          <a:prstGeom prst="rect">
            <a:avLst/>
          </a:prstGeom>
        </p:spPr>
      </p:pic>
      <p:pic>
        <p:nvPicPr>
          <p:cNvPr id="17" name="Picture 16"/>
          <p:cNvPicPr>
            <a:picLocks noChangeAspect="1"/>
          </p:cNvPicPr>
          <p:nvPr/>
        </p:nvPicPr>
        <p:blipFill>
          <a:blip r:embed="rId3"/>
          <a:stretch>
            <a:fillRect/>
          </a:stretch>
        </p:blipFill>
        <p:spPr>
          <a:xfrm>
            <a:off x="2718816" y="6000562"/>
            <a:ext cx="4064000" cy="241300"/>
          </a:xfrm>
          <a:prstGeom prst="rect">
            <a:avLst/>
          </a:prstGeom>
        </p:spPr>
      </p:pic>
      <p:sp>
        <p:nvSpPr>
          <p:cNvPr id="15" name="Footer Placeholder 3">
            <a:extLst>
              <a:ext uri="{FF2B5EF4-FFF2-40B4-BE49-F238E27FC236}">
                <a16:creationId xmlns:a16="http://schemas.microsoft.com/office/drawing/2014/main" id="{A546ECEE-A9FB-1E4E-A1AC-AEC0167DED15}"/>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921560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dirty="0"/>
              <a:t>Model training and evaluation: </a:t>
            </a:r>
            <a:br>
              <a:rPr lang="en-US" dirty="0"/>
            </a:br>
            <a:r>
              <a:rPr lang="en-US" sz="2000" b="1" dirty="0"/>
              <a:t>ROC curves</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512064"/>
            <a:ext cx="8364214" cy="4351338"/>
          </a:xfrm>
        </p:spPr>
        <p:txBody>
          <a:bodyPr/>
          <a:lstStyle/>
          <a:p>
            <a:r>
              <a:rPr lang="en-US" dirty="0"/>
              <a:t>Post training, any classifier outputting continuous scores can be assessed across a range of </a:t>
            </a:r>
            <a:r>
              <a:rPr lang="en-US" b="1" dirty="0"/>
              <a:t>operating points</a:t>
            </a:r>
            <a:r>
              <a:rPr lang="en-US" dirty="0"/>
              <a:t>, which trade off the cost of making type I and type II errors.  </a:t>
            </a:r>
          </a:p>
          <a:p>
            <a:r>
              <a:rPr lang="en-US" dirty="0"/>
              <a:t>Trade off represented by an </a:t>
            </a:r>
            <a:r>
              <a:rPr lang="en-US" b="1" dirty="0"/>
              <a:t>ROC curve</a:t>
            </a:r>
            <a:r>
              <a:rPr lang="en-US" dirty="0"/>
              <a:t>, and general performance assessed using </a:t>
            </a:r>
            <a:r>
              <a:rPr lang="en-US" b="1" dirty="0"/>
              <a:t>area under the curve </a:t>
            </a:r>
            <a:r>
              <a:rPr lang="en-US" dirty="0"/>
              <a:t>(AUC)</a:t>
            </a:r>
          </a:p>
          <a:p>
            <a:endParaRPr lang="en-US" dirty="0"/>
          </a:p>
          <a:p>
            <a:endParaRPr lang="en-US" dirty="0"/>
          </a:p>
          <a:p>
            <a:endParaRPr lang="en-US" dirty="0"/>
          </a:p>
          <a:p>
            <a:endParaRPr lang="en-US" dirty="0"/>
          </a:p>
          <a:p>
            <a:pPr marL="0" indent="0">
              <a:buNone/>
            </a:pPr>
            <a:r>
              <a:rPr lang="en-US" b="1" dirty="0" err="1">
                <a:solidFill>
                  <a:srgbClr val="0070C0"/>
                </a:solidFill>
              </a:rPr>
              <a:t>scikit</a:t>
            </a:r>
            <a:r>
              <a:rPr lang="en-US" b="1" dirty="0">
                <a:solidFill>
                  <a:srgbClr val="0070C0"/>
                </a:solidFill>
              </a:rPr>
              <a:t> code:</a:t>
            </a:r>
          </a:p>
        </p:txBody>
      </p:sp>
      <p:pic>
        <p:nvPicPr>
          <p:cNvPr id="4" name="Picture 3"/>
          <p:cNvPicPr>
            <a:picLocks noChangeAspect="1"/>
          </p:cNvPicPr>
          <p:nvPr/>
        </p:nvPicPr>
        <p:blipFill>
          <a:blip r:embed="rId2"/>
          <a:stretch>
            <a:fillRect/>
          </a:stretch>
        </p:blipFill>
        <p:spPr>
          <a:xfrm>
            <a:off x="5551170" y="2990803"/>
            <a:ext cx="3105150" cy="3119232"/>
          </a:xfrm>
          <a:prstGeom prst="rect">
            <a:avLst/>
          </a:prstGeom>
        </p:spPr>
      </p:pic>
      <p:pic>
        <p:nvPicPr>
          <p:cNvPr id="7" name="Picture 6"/>
          <p:cNvPicPr>
            <a:picLocks noChangeAspect="1"/>
          </p:cNvPicPr>
          <p:nvPr/>
        </p:nvPicPr>
        <p:blipFill>
          <a:blip r:embed="rId3"/>
          <a:stretch>
            <a:fillRect/>
          </a:stretch>
        </p:blipFill>
        <p:spPr>
          <a:xfrm>
            <a:off x="2110238" y="3941829"/>
            <a:ext cx="2400300" cy="584200"/>
          </a:xfrm>
          <a:prstGeom prst="rect">
            <a:avLst/>
          </a:prstGeom>
        </p:spPr>
      </p:pic>
      <p:pic>
        <p:nvPicPr>
          <p:cNvPr id="8" name="Picture 7"/>
          <p:cNvPicPr>
            <a:picLocks noChangeAspect="1"/>
          </p:cNvPicPr>
          <p:nvPr/>
        </p:nvPicPr>
        <p:blipFill>
          <a:blip r:embed="rId4"/>
          <a:stretch>
            <a:fillRect/>
          </a:stretch>
        </p:blipFill>
        <p:spPr>
          <a:xfrm>
            <a:off x="2110238" y="3201356"/>
            <a:ext cx="2413000" cy="571500"/>
          </a:xfrm>
          <a:prstGeom prst="rect">
            <a:avLst/>
          </a:prstGeom>
        </p:spPr>
      </p:pic>
      <p:pic>
        <p:nvPicPr>
          <p:cNvPr id="9" name="Picture 8"/>
          <p:cNvPicPr>
            <a:picLocks noChangeAspect="1"/>
          </p:cNvPicPr>
          <p:nvPr/>
        </p:nvPicPr>
        <p:blipFill>
          <a:blip r:embed="rId5"/>
          <a:stretch>
            <a:fillRect/>
          </a:stretch>
        </p:blipFill>
        <p:spPr>
          <a:xfrm>
            <a:off x="521338" y="5063656"/>
            <a:ext cx="4597400" cy="254000"/>
          </a:xfrm>
          <a:prstGeom prst="rect">
            <a:avLst/>
          </a:prstGeom>
        </p:spPr>
      </p:pic>
      <p:pic>
        <p:nvPicPr>
          <p:cNvPr id="10" name="Picture 9"/>
          <p:cNvPicPr>
            <a:picLocks noChangeAspect="1"/>
          </p:cNvPicPr>
          <p:nvPr/>
        </p:nvPicPr>
        <p:blipFill>
          <a:blip r:embed="rId6"/>
          <a:stretch>
            <a:fillRect/>
          </a:stretch>
        </p:blipFill>
        <p:spPr>
          <a:xfrm>
            <a:off x="521338" y="5369057"/>
            <a:ext cx="4699000" cy="457200"/>
          </a:xfrm>
          <a:prstGeom prst="rect">
            <a:avLst/>
          </a:prstGeom>
        </p:spPr>
      </p:pic>
      <p:pic>
        <p:nvPicPr>
          <p:cNvPr id="11" name="Picture 10"/>
          <p:cNvPicPr>
            <a:picLocks noChangeAspect="1"/>
          </p:cNvPicPr>
          <p:nvPr/>
        </p:nvPicPr>
        <p:blipFill>
          <a:blip r:embed="rId7"/>
          <a:stretch>
            <a:fillRect/>
          </a:stretch>
        </p:blipFill>
        <p:spPr>
          <a:xfrm>
            <a:off x="521338" y="5890915"/>
            <a:ext cx="2133600" cy="241300"/>
          </a:xfrm>
          <a:prstGeom prst="rect">
            <a:avLst/>
          </a:prstGeom>
        </p:spPr>
      </p:pic>
      <p:sp>
        <p:nvSpPr>
          <p:cNvPr id="12" name="TextBox 11"/>
          <p:cNvSpPr txBox="1"/>
          <p:nvPr/>
        </p:nvSpPr>
        <p:spPr>
          <a:xfrm>
            <a:off x="7223449" y="6011565"/>
            <a:ext cx="1763703" cy="276999"/>
          </a:xfrm>
          <a:prstGeom prst="rect">
            <a:avLst/>
          </a:prstGeom>
          <a:noFill/>
        </p:spPr>
        <p:txBody>
          <a:bodyPr wrap="square" rtlCol="0">
            <a:spAutoFit/>
          </a:bodyPr>
          <a:lstStyle/>
          <a:p>
            <a:r>
              <a:rPr lang="en-US" sz="1200" i="1" dirty="0">
                <a:solidFill>
                  <a:srgbClr val="0070C0"/>
                </a:solidFill>
              </a:rPr>
              <a:t>James et. al., 2013</a:t>
            </a:r>
          </a:p>
        </p:txBody>
      </p:sp>
      <p:sp>
        <p:nvSpPr>
          <p:cNvPr id="13" name="Footer Placeholder 3">
            <a:extLst>
              <a:ext uri="{FF2B5EF4-FFF2-40B4-BE49-F238E27FC236}">
                <a16:creationId xmlns:a16="http://schemas.microsoft.com/office/drawing/2014/main" id="{17E0C968-A53F-3746-9254-7C52B97089BA}"/>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680449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9801-C388-C94F-B91A-857147290AA6}"/>
              </a:ext>
            </a:extLst>
          </p:cNvPr>
          <p:cNvSpPr>
            <a:spLocks noGrp="1"/>
          </p:cNvSpPr>
          <p:nvPr>
            <p:ph type="title"/>
          </p:nvPr>
        </p:nvSpPr>
        <p:spPr/>
        <p:txBody>
          <a:bodyPr/>
          <a:lstStyle/>
          <a:p>
            <a:r>
              <a:rPr lang="en-US" dirty="0"/>
              <a:t>Model training and evaluation: </a:t>
            </a:r>
            <a:br>
              <a:rPr lang="en-US" dirty="0"/>
            </a:br>
            <a:r>
              <a:rPr lang="en-US" sz="2000" b="1" dirty="0"/>
              <a:t>Model interpretation</a:t>
            </a:r>
          </a:p>
        </p:txBody>
      </p:sp>
      <p:sp>
        <p:nvSpPr>
          <p:cNvPr id="3" name="Content Placeholder 2">
            <a:extLst>
              <a:ext uri="{FF2B5EF4-FFF2-40B4-BE49-F238E27FC236}">
                <a16:creationId xmlns:a16="http://schemas.microsoft.com/office/drawing/2014/main" id="{B2FAC87D-C469-A348-90ED-29CA92D35FB1}"/>
              </a:ext>
            </a:extLst>
          </p:cNvPr>
          <p:cNvSpPr>
            <a:spLocks noGrp="1"/>
          </p:cNvSpPr>
          <p:nvPr>
            <p:ph idx="1"/>
          </p:nvPr>
        </p:nvSpPr>
        <p:spPr>
          <a:xfrm>
            <a:off x="292106" y="1512064"/>
            <a:ext cx="8364214" cy="4351338"/>
          </a:xfrm>
        </p:spPr>
        <p:txBody>
          <a:bodyPr/>
          <a:lstStyle/>
          <a:p>
            <a:r>
              <a:rPr lang="en-US" dirty="0"/>
              <a:t>Different models require different kinds of interpretation</a:t>
            </a:r>
          </a:p>
          <a:p>
            <a:endParaRPr lang="en-US" dirty="0"/>
          </a:p>
          <a:p>
            <a:pPr lvl="1"/>
            <a:r>
              <a:rPr lang="en-US" b="1" dirty="0"/>
              <a:t>Logistic regression </a:t>
            </a:r>
            <a:r>
              <a:rPr lang="en-US" dirty="0"/>
              <a:t>and </a:t>
            </a:r>
            <a:r>
              <a:rPr lang="en-US" b="1" dirty="0"/>
              <a:t>linear SVMs </a:t>
            </a:r>
            <a:r>
              <a:rPr lang="en-US" dirty="0"/>
              <a:t>are directly interpretable: the most important features are those whose coefficients have the highest absolute values (+</a:t>
            </a:r>
            <a:r>
              <a:rPr lang="en-US" dirty="0" err="1"/>
              <a:t>ve</a:t>
            </a:r>
            <a:r>
              <a:rPr lang="en-US" dirty="0"/>
              <a:t> and </a:t>
            </a:r>
            <a:r>
              <a:rPr lang="mr-IN" dirty="0"/>
              <a:t>–</a:t>
            </a:r>
            <a:r>
              <a:rPr lang="en-US" dirty="0" err="1"/>
              <a:t>ve</a:t>
            </a:r>
            <a:r>
              <a:rPr lang="en-US" dirty="0"/>
              <a:t>)</a:t>
            </a:r>
          </a:p>
          <a:p>
            <a:pPr lvl="1"/>
            <a:endParaRPr lang="en-US" dirty="0"/>
          </a:p>
          <a:p>
            <a:pPr lvl="1"/>
            <a:r>
              <a:rPr lang="en-US" b="1" dirty="0"/>
              <a:t>Non-linear SVMs </a:t>
            </a:r>
            <a:r>
              <a:rPr lang="en-US" dirty="0"/>
              <a:t>can be interpreted by considering the examples selected as support vectors</a:t>
            </a:r>
          </a:p>
          <a:p>
            <a:pPr lvl="1"/>
            <a:endParaRPr lang="en-US" dirty="0"/>
          </a:p>
          <a:p>
            <a:pPr lvl="1"/>
            <a:r>
              <a:rPr lang="en-US" b="1" dirty="0"/>
              <a:t>Random forests </a:t>
            </a:r>
            <a:r>
              <a:rPr lang="en-US" dirty="0"/>
              <a:t>can be interpreted by looking at the features most used to split the data</a:t>
            </a:r>
          </a:p>
          <a:p>
            <a:pPr lvl="1"/>
            <a:endParaRPr lang="en-US" dirty="0"/>
          </a:p>
          <a:p>
            <a:pPr lvl="1"/>
            <a:r>
              <a:rPr lang="en-US" b="1" dirty="0"/>
              <a:t>Neural Networks </a:t>
            </a:r>
            <a:r>
              <a:rPr lang="en-US" dirty="0"/>
              <a:t>are harder to interpret: a simple approach is to evaluate the gradient of the output with respect to each feature</a:t>
            </a:r>
          </a:p>
        </p:txBody>
      </p:sp>
      <p:sp>
        <p:nvSpPr>
          <p:cNvPr id="4" name="Footer Placeholder 3">
            <a:extLst>
              <a:ext uri="{FF2B5EF4-FFF2-40B4-BE49-F238E27FC236}">
                <a16:creationId xmlns:a16="http://schemas.microsoft.com/office/drawing/2014/main" id="{46D3E352-B9AF-3340-BF67-CA071AD84474}"/>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2151520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D51E-622C-3945-8BF7-64AAC584A6CA}"/>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D2720D1D-D622-AA47-8B4B-EB26E8211F36}"/>
              </a:ext>
            </a:extLst>
          </p:cNvPr>
          <p:cNvSpPr>
            <a:spLocks noGrp="1"/>
          </p:cNvSpPr>
          <p:nvPr>
            <p:ph sz="half" idx="2"/>
          </p:nvPr>
        </p:nvSpPr>
        <p:spPr>
          <a:xfrm>
            <a:off x="365759" y="1509311"/>
            <a:ext cx="8436495" cy="4695546"/>
          </a:xfrm>
        </p:spPr>
        <p:txBody>
          <a:bodyPr/>
          <a:lstStyle/>
          <a:p>
            <a:r>
              <a:rPr lang="en-US" dirty="0"/>
              <a:t>Machine Learning References:</a:t>
            </a:r>
          </a:p>
          <a:p>
            <a:endParaRPr lang="en-US" dirty="0"/>
          </a:p>
          <a:p>
            <a:pPr lvl="1"/>
            <a:r>
              <a:rPr lang="en-US" sz="1600" dirty="0"/>
              <a:t>Bishop, Christopher M. </a:t>
            </a:r>
            <a:r>
              <a:rPr lang="en-US" sz="1600" i="1" dirty="0"/>
              <a:t>Pattern recognition and machine learning</a:t>
            </a:r>
            <a:r>
              <a:rPr lang="en-US" sz="1600" dirty="0"/>
              <a:t>. Springer, 2006.</a:t>
            </a:r>
          </a:p>
          <a:p>
            <a:pPr lvl="1"/>
            <a:endParaRPr lang="en-US" sz="1600" dirty="0"/>
          </a:p>
          <a:p>
            <a:pPr lvl="1"/>
            <a:r>
              <a:rPr lang="en-US" sz="1600" i="1" dirty="0"/>
              <a:t>Hands-on machine learning with </a:t>
            </a:r>
            <a:r>
              <a:rPr lang="en-US" sz="1600" i="1" dirty="0" err="1"/>
              <a:t>Scikit</a:t>
            </a:r>
            <a:r>
              <a:rPr lang="en-US" sz="1600" i="1" dirty="0"/>
              <a:t>-Learn and TensorFlow : concepts, tools, and techniques to build intelligent systems</a:t>
            </a:r>
            <a:r>
              <a:rPr lang="en-US" sz="1600" dirty="0"/>
              <a:t>, </a:t>
            </a:r>
            <a:r>
              <a:rPr lang="en-US" sz="1600" dirty="0" err="1"/>
              <a:t>Aurélien</a:t>
            </a:r>
            <a:r>
              <a:rPr lang="en-US" sz="1600" dirty="0"/>
              <a:t> </a:t>
            </a:r>
            <a:r>
              <a:rPr lang="en-US" sz="1600" dirty="0" err="1"/>
              <a:t>Géron</a:t>
            </a:r>
            <a:r>
              <a:rPr lang="en-US" sz="1600" dirty="0"/>
              <a:t>, O’Reilly Media 2017.</a:t>
            </a:r>
          </a:p>
          <a:p>
            <a:pPr lvl="1"/>
            <a:endParaRPr lang="en-US" sz="1600" dirty="0"/>
          </a:p>
          <a:p>
            <a:pPr lvl="1"/>
            <a:r>
              <a:rPr lang="en-US" sz="1600" dirty="0"/>
              <a:t>James, G., Witten, D., Hastie, T., &amp; </a:t>
            </a:r>
            <a:r>
              <a:rPr lang="en-US" sz="1600" dirty="0" err="1"/>
              <a:t>Tibshirani</a:t>
            </a:r>
            <a:r>
              <a:rPr lang="en-US" sz="1600" dirty="0"/>
              <a:t>, R. (2013). An Introduction to Statistical Learning with applications in R. Springer.</a:t>
            </a:r>
            <a:r>
              <a:rPr lang="en-US" dirty="0"/>
              <a:t> </a:t>
            </a:r>
          </a:p>
          <a:p>
            <a:pPr lvl="1"/>
            <a:endParaRPr lang="en-US" sz="1600" dirty="0"/>
          </a:p>
          <a:p>
            <a:pPr lvl="1"/>
            <a:r>
              <a:rPr lang="en-US" sz="1600" dirty="0" err="1"/>
              <a:t>Goodfellow</a:t>
            </a:r>
            <a:r>
              <a:rPr lang="en-US" sz="1600" dirty="0"/>
              <a:t>, Ian, </a:t>
            </a:r>
            <a:r>
              <a:rPr lang="en-US" sz="1600" dirty="0" err="1"/>
              <a:t>Yoshua</a:t>
            </a:r>
            <a:r>
              <a:rPr lang="en-US" sz="1600" dirty="0"/>
              <a:t> </a:t>
            </a:r>
            <a:r>
              <a:rPr lang="en-US" sz="1600" dirty="0" err="1"/>
              <a:t>Bengio</a:t>
            </a:r>
            <a:r>
              <a:rPr lang="en-US" sz="1600" dirty="0"/>
              <a:t>, and Aaron </a:t>
            </a:r>
            <a:r>
              <a:rPr lang="en-US" sz="1600" dirty="0" err="1"/>
              <a:t>Courville</a:t>
            </a:r>
            <a:r>
              <a:rPr lang="en-US" sz="1600" dirty="0"/>
              <a:t>. </a:t>
            </a:r>
            <a:r>
              <a:rPr lang="en-US" sz="1600" i="1" dirty="0"/>
              <a:t>Deep learning</a:t>
            </a:r>
            <a:r>
              <a:rPr lang="en-US" sz="1600" dirty="0"/>
              <a:t>. MIT press, 2016.</a:t>
            </a:r>
          </a:p>
          <a:p>
            <a:pPr lvl="1"/>
            <a:endParaRPr lang="en-US" sz="1600" dirty="0"/>
          </a:p>
          <a:p>
            <a:pPr lvl="1"/>
            <a:r>
              <a:rPr lang="en-US" sz="1600" dirty="0" err="1"/>
              <a:t>Mohri</a:t>
            </a:r>
            <a:r>
              <a:rPr lang="en-US" sz="1600" dirty="0"/>
              <a:t>, </a:t>
            </a:r>
            <a:r>
              <a:rPr lang="en-US" sz="1600" dirty="0" err="1"/>
              <a:t>Mehryar</a:t>
            </a:r>
            <a:r>
              <a:rPr lang="en-US" sz="1600" dirty="0"/>
              <a:t>, </a:t>
            </a:r>
            <a:r>
              <a:rPr lang="en-US" sz="1600" dirty="0" err="1"/>
              <a:t>Afshin</a:t>
            </a:r>
            <a:r>
              <a:rPr lang="en-US" sz="1600" dirty="0"/>
              <a:t> </a:t>
            </a:r>
            <a:r>
              <a:rPr lang="en-US" sz="1600" dirty="0" err="1"/>
              <a:t>Rostamizadeh</a:t>
            </a:r>
            <a:r>
              <a:rPr lang="en-US" sz="1600" dirty="0"/>
              <a:t>, and </a:t>
            </a:r>
            <a:r>
              <a:rPr lang="en-US" sz="1600" dirty="0" err="1"/>
              <a:t>Ameet</a:t>
            </a:r>
            <a:r>
              <a:rPr lang="en-US" sz="1600" dirty="0"/>
              <a:t> Talwalkar. </a:t>
            </a:r>
            <a:r>
              <a:rPr lang="en-US" sz="1600" i="1" dirty="0"/>
              <a:t>Foundations of machine learning</a:t>
            </a:r>
            <a:r>
              <a:rPr lang="en-US" sz="1600" dirty="0"/>
              <a:t>. MIT press, 2018.</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C9045905-2DDA-584D-8BC2-D3995E6D6FB3}"/>
              </a:ext>
            </a:extLst>
          </p:cNvPr>
          <p:cNvSpPr>
            <a:spLocks noGrp="1"/>
          </p:cNvSpPr>
          <p:nvPr>
            <p:ph type="sldNum" sz="quarter" idx="12"/>
          </p:nvPr>
        </p:nvSpPr>
        <p:spPr/>
        <p:txBody>
          <a:bodyPr/>
          <a:lstStyle/>
          <a:p>
            <a:fld id="{F55E13C6-A4BF-A842-9635-B1271B30A9E0}" type="slidenum">
              <a:rPr lang="en-US" smtClean="0"/>
              <a:pPr/>
              <a:t>62</a:t>
            </a:fld>
            <a:endParaRPr lang="en-US" dirty="0"/>
          </a:p>
        </p:txBody>
      </p:sp>
      <p:sp>
        <p:nvSpPr>
          <p:cNvPr id="7" name="Footer Placeholder 3">
            <a:extLst>
              <a:ext uri="{FF2B5EF4-FFF2-40B4-BE49-F238E27FC236}">
                <a16:creationId xmlns:a16="http://schemas.microsoft.com/office/drawing/2014/main" id="{C74ED09B-B9E4-5942-819E-0D8BBC97C730}"/>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040118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B4B5-0E23-3E4F-878B-3CC4F34C0A17}"/>
              </a:ext>
            </a:extLst>
          </p:cNvPr>
          <p:cNvSpPr>
            <a:spLocks noGrp="1"/>
          </p:cNvSpPr>
          <p:nvPr>
            <p:ph type="title"/>
          </p:nvPr>
        </p:nvSpPr>
        <p:spPr/>
        <p:txBody>
          <a:bodyPr/>
          <a:lstStyle/>
          <a:p>
            <a:r>
              <a:rPr lang="en-US" dirty="0"/>
              <a:t>References (contd.)</a:t>
            </a:r>
          </a:p>
        </p:txBody>
      </p:sp>
      <p:sp>
        <p:nvSpPr>
          <p:cNvPr id="4" name="Content Placeholder 3">
            <a:extLst>
              <a:ext uri="{FF2B5EF4-FFF2-40B4-BE49-F238E27FC236}">
                <a16:creationId xmlns:a16="http://schemas.microsoft.com/office/drawing/2014/main" id="{67D740D9-0776-6745-A037-362EB77201F5}"/>
              </a:ext>
            </a:extLst>
          </p:cNvPr>
          <p:cNvSpPr>
            <a:spLocks noGrp="1"/>
          </p:cNvSpPr>
          <p:nvPr>
            <p:ph sz="half" idx="2"/>
          </p:nvPr>
        </p:nvSpPr>
        <p:spPr>
          <a:xfrm>
            <a:off x="386860" y="1393371"/>
            <a:ext cx="8391379" cy="4547819"/>
          </a:xfrm>
        </p:spPr>
        <p:txBody>
          <a:bodyPr/>
          <a:lstStyle/>
          <a:p>
            <a:r>
              <a:rPr lang="en-US" sz="1600" dirty="0"/>
              <a:t>Silver et al. 2016, “Mastering the game of Go with deep neural networks and tree search”, </a:t>
            </a:r>
            <a:r>
              <a:rPr lang="en-US" sz="1600" i="1" dirty="0"/>
              <a:t>Nature</a:t>
            </a:r>
            <a:r>
              <a:rPr lang="en-US" sz="1600" dirty="0"/>
              <a:t> 529, Pgs. 484-489.</a:t>
            </a:r>
          </a:p>
          <a:p>
            <a:endParaRPr lang="en-US" dirty="0"/>
          </a:p>
        </p:txBody>
      </p:sp>
      <p:sp>
        <p:nvSpPr>
          <p:cNvPr id="5" name="Slide Number Placeholder 4">
            <a:extLst>
              <a:ext uri="{FF2B5EF4-FFF2-40B4-BE49-F238E27FC236}">
                <a16:creationId xmlns:a16="http://schemas.microsoft.com/office/drawing/2014/main" id="{168FF183-B366-EB47-9752-4F152F173916}"/>
              </a:ext>
            </a:extLst>
          </p:cNvPr>
          <p:cNvSpPr>
            <a:spLocks noGrp="1"/>
          </p:cNvSpPr>
          <p:nvPr>
            <p:ph type="sldNum" sz="quarter" idx="12"/>
          </p:nvPr>
        </p:nvSpPr>
        <p:spPr/>
        <p:txBody>
          <a:bodyPr/>
          <a:lstStyle/>
          <a:p>
            <a:fld id="{F55E13C6-A4BF-A842-9635-B1271B30A9E0}" type="slidenum">
              <a:rPr lang="en-US" smtClean="0"/>
              <a:pPr/>
              <a:t>63</a:t>
            </a:fld>
            <a:endParaRPr lang="en-US" dirty="0"/>
          </a:p>
        </p:txBody>
      </p:sp>
      <p:sp>
        <p:nvSpPr>
          <p:cNvPr id="7" name="Footer Placeholder 3">
            <a:extLst>
              <a:ext uri="{FF2B5EF4-FFF2-40B4-BE49-F238E27FC236}">
                <a16:creationId xmlns:a16="http://schemas.microsoft.com/office/drawing/2014/main" id="{E404B176-6CD9-5647-9E51-4CA26F9035A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586549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0172-D6DC-DF41-AE41-5C73598A41A1}"/>
              </a:ext>
            </a:extLst>
          </p:cNvPr>
          <p:cNvSpPr>
            <a:spLocks noGrp="1"/>
          </p:cNvSpPr>
          <p:nvPr>
            <p:ph type="title"/>
          </p:nvPr>
        </p:nvSpPr>
        <p:spPr/>
        <p:txBody>
          <a:bodyPr/>
          <a:lstStyle/>
          <a:p>
            <a:r>
              <a:rPr lang="en-US" dirty="0"/>
              <a:t>General questions before applying ML</a:t>
            </a:r>
          </a:p>
        </p:txBody>
      </p:sp>
      <p:sp>
        <p:nvSpPr>
          <p:cNvPr id="4" name="Content Placeholder 3">
            <a:extLst>
              <a:ext uri="{FF2B5EF4-FFF2-40B4-BE49-F238E27FC236}">
                <a16:creationId xmlns:a16="http://schemas.microsoft.com/office/drawing/2014/main" id="{978DA15A-9299-D74E-A6E5-B90A04D0D984}"/>
              </a:ext>
            </a:extLst>
          </p:cNvPr>
          <p:cNvSpPr>
            <a:spLocks noGrp="1"/>
          </p:cNvSpPr>
          <p:nvPr>
            <p:ph sz="half" idx="2"/>
          </p:nvPr>
        </p:nvSpPr>
        <p:spPr>
          <a:xfrm>
            <a:off x="367243" y="1491342"/>
            <a:ext cx="8410997" cy="4395419"/>
          </a:xfrm>
        </p:spPr>
        <p:txBody>
          <a:bodyPr/>
          <a:lstStyle/>
          <a:p>
            <a:pPr marL="457200" indent="-457200">
              <a:buFont typeface="+mj-lt"/>
              <a:buAutoNum type="arabicPeriod"/>
            </a:pPr>
            <a:r>
              <a:rPr lang="en-US" dirty="0">
                <a:solidFill>
                  <a:schemeClr val="accent1"/>
                </a:solidFill>
              </a:rPr>
              <a:t>What is the goal of your analysis?</a:t>
            </a:r>
          </a:p>
          <a:p>
            <a:pPr lvl="1"/>
            <a:r>
              <a:rPr lang="en-US" dirty="0"/>
              <a:t>Are you categorizing samples?</a:t>
            </a:r>
          </a:p>
          <a:p>
            <a:pPr lvl="1"/>
            <a:r>
              <a:rPr lang="en-US" dirty="0"/>
              <a:t>Are you predicting a quantity?</a:t>
            </a:r>
          </a:p>
          <a:p>
            <a:pPr lvl="1"/>
            <a:r>
              <a:rPr lang="en-US" dirty="0"/>
              <a:t>Are you looking for some structure in the data, without knowing what form it may take?</a:t>
            </a:r>
          </a:p>
          <a:p>
            <a:pPr lvl="1"/>
            <a:endParaRPr lang="en-US" dirty="0">
              <a:solidFill>
                <a:schemeClr val="accent1"/>
              </a:solidFill>
            </a:endParaRPr>
          </a:p>
          <a:p>
            <a:pPr marL="342900" indent="-342900">
              <a:buFont typeface="+mj-lt"/>
              <a:buAutoNum type="arabicPeriod"/>
            </a:pPr>
            <a:r>
              <a:rPr lang="en-US" dirty="0">
                <a:solidFill>
                  <a:schemeClr val="accent1"/>
                </a:solidFill>
              </a:rPr>
              <a:t>Will the dataset allow you to reach your intended goal?</a:t>
            </a:r>
          </a:p>
          <a:p>
            <a:pPr lvl="1"/>
            <a:r>
              <a:rPr lang="en-US" dirty="0"/>
              <a:t>Do you have labeled data from different categories for training?</a:t>
            </a:r>
          </a:p>
          <a:p>
            <a:pPr lvl="1"/>
            <a:r>
              <a:rPr lang="en-US" dirty="0"/>
              <a:t>Do you have </a:t>
            </a:r>
            <a:r>
              <a:rPr lang="en-US" b="1" dirty="0"/>
              <a:t>appropriate</a:t>
            </a:r>
            <a:r>
              <a:rPr lang="en-US" dirty="0"/>
              <a:t> controls?</a:t>
            </a:r>
          </a:p>
          <a:p>
            <a:pPr lvl="1"/>
            <a:r>
              <a:rPr lang="en-US" dirty="0"/>
              <a:t>Are there any confounding factors?</a:t>
            </a:r>
          </a:p>
          <a:p>
            <a:pPr lvl="1"/>
            <a:r>
              <a:rPr lang="en-US" dirty="0"/>
              <a:t>Are your datasets balanced?</a:t>
            </a:r>
          </a:p>
          <a:p>
            <a:pPr lvl="1"/>
            <a:r>
              <a:rPr lang="en-US" dirty="0"/>
              <a:t>Do you have appropriate statistical measures in place?</a:t>
            </a:r>
          </a:p>
          <a:p>
            <a:pPr lvl="1"/>
            <a:r>
              <a:rPr lang="en-US" dirty="0"/>
              <a:t>Is the data appropriately processed?</a:t>
            </a:r>
          </a:p>
          <a:p>
            <a:pPr lvl="1"/>
            <a:endParaRPr lang="en-US" dirty="0">
              <a:solidFill>
                <a:schemeClr val="tx1">
                  <a:lumMod val="50000"/>
                  <a:lumOff val="50000"/>
                </a:schemeClr>
              </a:solidFill>
            </a:endParaRPr>
          </a:p>
          <a:p>
            <a:pPr lvl="1"/>
            <a:endParaRPr lang="en-US" dirty="0">
              <a:solidFill>
                <a:schemeClr val="tx1">
                  <a:lumMod val="50000"/>
                  <a:lumOff val="50000"/>
                </a:schemeClr>
              </a:solidFill>
            </a:endParaRPr>
          </a:p>
        </p:txBody>
      </p:sp>
      <p:sp>
        <p:nvSpPr>
          <p:cNvPr id="7" name="Slide Number Placeholder 6">
            <a:extLst>
              <a:ext uri="{FF2B5EF4-FFF2-40B4-BE49-F238E27FC236}">
                <a16:creationId xmlns:a16="http://schemas.microsoft.com/office/drawing/2014/main" id="{6E7D019A-4E80-974F-B43F-983768BE2184}"/>
              </a:ext>
            </a:extLst>
          </p:cNvPr>
          <p:cNvSpPr>
            <a:spLocks noGrp="1"/>
          </p:cNvSpPr>
          <p:nvPr>
            <p:ph type="sldNum" sz="quarter" idx="12"/>
          </p:nvPr>
        </p:nvSpPr>
        <p:spPr/>
        <p:txBody>
          <a:bodyPr/>
          <a:lstStyle/>
          <a:p>
            <a:fld id="{F55E13C6-A4BF-A842-9635-B1271B30A9E0}" type="slidenum">
              <a:rPr lang="en-US" smtClean="0"/>
              <a:t>6</a:t>
            </a:fld>
            <a:endParaRPr lang="en-US"/>
          </a:p>
        </p:txBody>
      </p:sp>
      <p:sp>
        <p:nvSpPr>
          <p:cNvPr id="8" name="Footer Placeholder 3">
            <a:extLst>
              <a:ext uri="{FF2B5EF4-FFF2-40B4-BE49-F238E27FC236}">
                <a16:creationId xmlns:a16="http://schemas.microsoft.com/office/drawing/2014/main" id="{2C1F7AA0-BEA6-B24F-AD7B-ABCE44979366}"/>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344488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E3AF-E600-F747-92B6-014DF0A6C155}"/>
              </a:ext>
            </a:extLst>
          </p:cNvPr>
          <p:cNvSpPr>
            <a:spLocks noGrp="1"/>
          </p:cNvSpPr>
          <p:nvPr>
            <p:ph type="title"/>
          </p:nvPr>
        </p:nvSpPr>
        <p:spPr/>
        <p:txBody>
          <a:bodyPr/>
          <a:lstStyle/>
          <a:p>
            <a:r>
              <a:rPr lang="en-US" dirty="0"/>
              <a:t>General strategy for choosing ML approaches</a:t>
            </a:r>
          </a:p>
        </p:txBody>
      </p:sp>
      <p:sp>
        <p:nvSpPr>
          <p:cNvPr id="5" name="Slide Number Placeholder 4">
            <a:extLst>
              <a:ext uri="{FF2B5EF4-FFF2-40B4-BE49-F238E27FC236}">
                <a16:creationId xmlns:a16="http://schemas.microsoft.com/office/drawing/2014/main" id="{64665BBD-D88D-9343-9FFE-A467BF737C95}"/>
              </a:ext>
            </a:extLst>
          </p:cNvPr>
          <p:cNvSpPr>
            <a:spLocks noGrp="1"/>
          </p:cNvSpPr>
          <p:nvPr>
            <p:ph type="sldNum" sz="quarter" idx="12"/>
          </p:nvPr>
        </p:nvSpPr>
        <p:spPr/>
        <p:txBody>
          <a:bodyPr/>
          <a:lstStyle/>
          <a:p>
            <a:fld id="{F55E13C6-A4BF-A842-9635-B1271B30A9E0}" type="slidenum">
              <a:rPr lang="en-US" smtClean="0"/>
              <a:pPr/>
              <a:t>7</a:t>
            </a:fld>
            <a:endParaRPr lang="en-US" dirty="0"/>
          </a:p>
        </p:txBody>
      </p:sp>
      <p:pic>
        <p:nvPicPr>
          <p:cNvPr id="12" name="Picture 11">
            <a:extLst>
              <a:ext uri="{FF2B5EF4-FFF2-40B4-BE49-F238E27FC236}">
                <a16:creationId xmlns:a16="http://schemas.microsoft.com/office/drawing/2014/main" id="{B2AB7E1D-B759-0B44-8C36-6E9E790A5290}"/>
              </a:ext>
            </a:extLst>
          </p:cNvPr>
          <p:cNvPicPr>
            <a:picLocks noChangeAspect="1"/>
          </p:cNvPicPr>
          <p:nvPr/>
        </p:nvPicPr>
        <p:blipFill>
          <a:blip r:embed="rId2"/>
          <a:stretch>
            <a:fillRect/>
          </a:stretch>
        </p:blipFill>
        <p:spPr>
          <a:xfrm>
            <a:off x="2237854" y="1297909"/>
            <a:ext cx="4194105" cy="4960242"/>
          </a:xfrm>
          <a:prstGeom prst="rect">
            <a:avLst/>
          </a:prstGeom>
        </p:spPr>
      </p:pic>
      <p:sp>
        <p:nvSpPr>
          <p:cNvPr id="7" name="Footer Placeholder 3">
            <a:extLst>
              <a:ext uri="{FF2B5EF4-FFF2-40B4-BE49-F238E27FC236}">
                <a16:creationId xmlns:a16="http://schemas.microsoft.com/office/drawing/2014/main" id="{F076CC77-7D57-894F-A57D-36273B3455BD}"/>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55453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A956A-5682-8942-88B1-2B21584B6D94}"/>
              </a:ext>
            </a:extLst>
          </p:cNvPr>
          <p:cNvSpPr>
            <a:spLocks noGrp="1"/>
          </p:cNvSpPr>
          <p:nvPr>
            <p:ph type="title"/>
          </p:nvPr>
        </p:nvSpPr>
        <p:spPr/>
        <p:txBody>
          <a:bodyPr/>
          <a:lstStyle/>
          <a:p>
            <a:r>
              <a:rPr lang="en-US" dirty="0"/>
              <a:t>General strategy for choosing ML approaches(contd.)</a:t>
            </a:r>
          </a:p>
        </p:txBody>
      </p:sp>
      <p:sp>
        <p:nvSpPr>
          <p:cNvPr id="4" name="Content Placeholder 3">
            <a:extLst>
              <a:ext uri="{FF2B5EF4-FFF2-40B4-BE49-F238E27FC236}">
                <a16:creationId xmlns:a16="http://schemas.microsoft.com/office/drawing/2014/main" id="{08270784-8CA2-7649-AB20-4F07348E7A13}"/>
              </a:ext>
            </a:extLst>
          </p:cNvPr>
          <p:cNvSpPr>
            <a:spLocks noGrp="1"/>
          </p:cNvSpPr>
          <p:nvPr>
            <p:ph sz="half" idx="2"/>
          </p:nvPr>
        </p:nvSpPr>
        <p:spPr>
          <a:xfrm>
            <a:off x="386861" y="1286541"/>
            <a:ext cx="8576304" cy="4933506"/>
          </a:xfrm>
        </p:spPr>
        <p:txBody>
          <a:bodyPr/>
          <a:lstStyle/>
          <a:p>
            <a:pPr marL="514350" indent="-514350">
              <a:buFont typeface="+mj-lt"/>
              <a:buAutoNum type="romanUcPeriod"/>
            </a:pPr>
            <a:r>
              <a:rPr lang="en-US" dirty="0">
                <a:solidFill>
                  <a:schemeClr val="accent1"/>
                </a:solidFill>
              </a:rPr>
              <a:t>Unsupervised:</a:t>
            </a:r>
          </a:p>
          <a:p>
            <a:pPr marL="857250" lvl="1" indent="-514350">
              <a:buFont typeface="+mj-lt"/>
              <a:buAutoNum type="alphaLcPeriod"/>
            </a:pPr>
            <a:r>
              <a:rPr lang="en-US" b="1" dirty="0"/>
              <a:t>Principal Component Analysis (PCA): </a:t>
            </a:r>
            <a:r>
              <a:rPr lang="en-US" dirty="0"/>
              <a:t>Dimensional reduction, clustering similar samples, prioritizing features</a:t>
            </a:r>
          </a:p>
          <a:p>
            <a:pPr marL="857250" lvl="1" indent="-514350">
              <a:buFont typeface="+mj-lt"/>
              <a:buAutoNum type="alphaLcPeriod"/>
            </a:pPr>
            <a:r>
              <a:rPr lang="en-US" b="1" dirty="0"/>
              <a:t>Hierarchical Clustering: </a:t>
            </a:r>
            <a:r>
              <a:rPr lang="en-US" dirty="0"/>
              <a:t>Inferring relative distance of samples to build trees</a:t>
            </a:r>
          </a:p>
          <a:p>
            <a:pPr marL="857250" lvl="1" indent="-514350">
              <a:buFont typeface="+mj-lt"/>
              <a:buAutoNum type="alphaLcPeriod"/>
            </a:pPr>
            <a:r>
              <a:rPr lang="en-US" b="1" dirty="0"/>
              <a:t>K-means Clustering: </a:t>
            </a:r>
            <a:r>
              <a:rPr lang="en-US" dirty="0"/>
              <a:t>Finding cluster centroids</a:t>
            </a:r>
          </a:p>
          <a:p>
            <a:pPr marL="514350" indent="-514350">
              <a:buFont typeface="+mj-lt"/>
              <a:buAutoNum type="romanUcPeriod"/>
            </a:pPr>
            <a:endParaRPr lang="en-US" dirty="0"/>
          </a:p>
          <a:p>
            <a:pPr marL="514350" indent="-514350">
              <a:buFont typeface="+mj-lt"/>
              <a:buAutoNum type="romanUcPeriod"/>
            </a:pPr>
            <a:r>
              <a:rPr lang="en-US" dirty="0">
                <a:solidFill>
                  <a:schemeClr val="accent1"/>
                </a:solidFill>
              </a:rPr>
              <a:t>Supervised:</a:t>
            </a:r>
          </a:p>
          <a:p>
            <a:pPr marL="857250" lvl="1" indent="-514350">
              <a:buFont typeface="+mj-lt"/>
              <a:buAutoNum type="alphaLcPeriod"/>
            </a:pPr>
            <a:r>
              <a:rPr lang="en-US" b="1" dirty="0"/>
              <a:t>Linear Regression: </a:t>
            </a:r>
            <a:r>
              <a:rPr lang="en-US" dirty="0"/>
              <a:t>Predict level of a continuous variable based on linear combination of other variables</a:t>
            </a:r>
          </a:p>
          <a:p>
            <a:pPr marL="857250" lvl="1" indent="-514350">
              <a:buFont typeface="+mj-lt"/>
              <a:buAutoNum type="alphaLcPeriod"/>
            </a:pPr>
            <a:r>
              <a:rPr lang="en-US" b="1" dirty="0"/>
              <a:t>Classifiers:</a:t>
            </a:r>
            <a:r>
              <a:rPr lang="en-US" dirty="0"/>
              <a:t> </a:t>
            </a:r>
            <a:r>
              <a:rPr lang="en-US" sz="1600" dirty="0"/>
              <a:t>Predict level of a binary/categorical variable based on other variables</a:t>
            </a:r>
          </a:p>
          <a:p>
            <a:pPr marL="1200150" lvl="2" indent="-514350">
              <a:buFont typeface="+mj-lt"/>
              <a:buAutoNum type="romanLcPeriod"/>
            </a:pPr>
            <a:r>
              <a:rPr lang="en-US" dirty="0"/>
              <a:t>Logistic Regression</a:t>
            </a:r>
          </a:p>
          <a:p>
            <a:pPr marL="1200150" lvl="2" indent="-514350">
              <a:buFont typeface="+mj-lt"/>
              <a:buAutoNum type="romanLcPeriod"/>
            </a:pPr>
            <a:r>
              <a:rPr lang="en-US" dirty="0"/>
              <a:t>Random Forest</a:t>
            </a:r>
          </a:p>
          <a:p>
            <a:pPr marL="1200150" lvl="2" indent="-514350">
              <a:buFont typeface="+mj-lt"/>
              <a:buAutoNum type="romanLcPeriod"/>
            </a:pPr>
            <a:r>
              <a:rPr lang="en-US" dirty="0"/>
              <a:t>Support Vector Machines (SVMs)</a:t>
            </a:r>
          </a:p>
          <a:p>
            <a:pPr marL="857250" lvl="1" indent="-514350">
              <a:buFont typeface="+mj-lt"/>
              <a:buAutoNum type="alphaLcPeriod"/>
            </a:pPr>
            <a:r>
              <a:rPr lang="en-US" b="1" dirty="0"/>
              <a:t>Neural Network Models: </a:t>
            </a:r>
            <a:r>
              <a:rPr lang="en-US" dirty="0"/>
              <a:t>General-purpose classifiers/predictors built from layers of simpler models</a:t>
            </a:r>
          </a:p>
        </p:txBody>
      </p:sp>
      <p:sp>
        <p:nvSpPr>
          <p:cNvPr id="5" name="Slide Number Placeholder 4">
            <a:extLst>
              <a:ext uri="{FF2B5EF4-FFF2-40B4-BE49-F238E27FC236}">
                <a16:creationId xmlns:a16="http://schemas.microsoft.com/office/drawing/2014/main" id="{881E985C-B769-E74C-887A-87CDFFB90DA0}"/>
              </a:ext>
            </a:extLst>
          </p:cNvPr>
          <p:cNvSpPr>
            <a:spLocks noGrp="1"/>
          </p:cNvSpPr>
          <p:nvPr>
            <p:ph type="sldNum" sz="quarter" idx="12"/>
          </p:nvPr>
        </p:nvSpPr>
        <p:spPr/>
        <p:txBody>
          <a:bodyPr/>
          <a:lstStyle/>
          <a:p>
            <a:fld id="{F55E13C6-A4BF-A842-9635-B1271B30A9E0}" type="slidenum">
              <a:rPr lang="en-US" smtClean="0"/>
              <a:pPr/>
              <a:t>8</a:t>
            </a:fld>
            <a:endParaRPr lang="en-US" dirty="0"/>
          </a:p>
        </p:txBody>
      </p:sp>
      <p:sp>
        <p:nvSpPr>
          <p:cNvPr id="7" name="Footer Placeholder 3">
            <a:extLst>
              <a:ext uri="{FF2B5EF4-FFF2-40B4-BE49-F238E27FC236}">
                <a16:creationId xmlns:a16="http://schemas.microsoft.com/office/drawing/2014/main" id="{643E57B4-00FD-0B42-BD4B-44F243C8B553}"/>
              </a:ext>
            </a:extLst>
          </p:cNvPr>
          <p:cNvSpPr>
            <a:spLocks noGrp="1"/>
          </p:cNvSpPr>
          <p:nvPr>
            <p:ph type="ftr" sz="quarter" idx="3"/>
          </p:nvPr>
        </p:nvSpPr>
        <p:spPr>
          <a:xfrm>
            <a:off x="2323161" y="6396873"/>
            <a:ext cx="4023491" cy="467820"/>
          </a:xfrm>
          <a:prstGeom prst="rect">
            <a:avLst/>
          </a:prstGeom>
        </p:spPr>
        <p:txBody>
          <a:bodyPr/>
          <a:lstStyle>
            <a:lvl1pPr>
              <a:defRPr sz="1200">
                <a:solidFill>
                  <a:srgbClr val="0E2C54"/>
                </a:solidFill>
                <a:latin typeface="Baskerville" panose="02020502070401020303" pitchFamily="18" charset="0"/>
                <a:ea typeface="Baskerville" panose="02020502070401020303" pitchFamily="18" charset="0"/>
              </a:defRPr>
            </a:lvl1pPr>
          </a:lstStyle>
          <a:p>
            <a:r>
              <a:rPr lang="en-US" dirty="0"/>
              <a:t>Yale Biomedical Data Summer Course June 8</a:t>
            </a:r>
            <a:r>
              <a:rPr lang="en-US" baseline="30000" dirty="0"/>
              <a:t>th</a:t>
            </a:r>
            <a:r>
              <a:rPr lang="en-US" dirty="0"/>
              <a:t> – 12</a:t>
            </a:r>
            <a:r>
              <a:rPr lang="en-US" baseline="30000" dirty="0"/>
              <a:t>th</a:t>
            </a:r>
            <a:r>
              <a:rPr lang="en-US" dirty="0"/>
              <a:t>, 2020</a:t>
            </a:r>
          </a:p>
        </p:txBody>
      </p:sp>
    </p:spTree>
    <p:extLst>
      <p:ext uri="{BB962C8B-B14F-4D97-AF65-F5344CB8AC3E}">
        <p14:creationId xmlns:p14="http://schemas.microsoft.com/office/powerpoint/2010/main" val="1207643235"/>
      </p:ext>
    </p:extLst>
  </p:cSld>
  <p:clrMapOvr>
    <a:masterClrMapping/>
  </p:clrMapOvr>
</p:sld>
</file>

<file path=ppt/theme/theme1.xml><?xml version="1.0" encoding="utf-8"?>
<a:theme xmlns:a="http://schemas.openxmlformats.org/drawingml/2006/main" name="Office Theme">
  <a:themeElements>
    <a:clrScheme name="LCM Yale Blues">
      <a:dk1>
        <a:srgbClr val="000000"/>
      </a:dk1>
      <a:lt1>
        <a:srgbClr val="FFFFFF"/>
      </a:lt1>
      <a:dk2>
        <a:srgbClr val="44546A"/>
      </a:dk2>
      <a:lt2>
        <a:srgbClr val="E7E6E6"/>
      </a:lt2>
      <a:accent1>
        <a:srgbClr val="1C619E"/>
      </a:accent1>
      <a:accent2>
        <a:srgbClr val="FF9300"/>
      </a:accent2>
      <a:accent3>
        <a:srgbClr val="8E867B"/>
      </a:accent3>
      <a:accent4>
        <a:srgbClr val="FFC000"/>
      </a:accent4>
      <a:accent5>
        <a:srgbClr val="09345F"/>
      </a:accent5>
      <a:accent6>
        <a:srgbClr val="70AD47"/>
      </a:accent6>
      <a:hlink>
        <a:srgbClr val="013562"/>
      </a:hlink>
      <a:folHlink>
        <a:srgbClr val="9416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M square template 4-24-18" id="{B36AC3BC-48C2-C741-8A44-FEFC42B05B55}" vid="{F5AD62E0-D548-5E47-A0DD-C3FAF2DCFF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17654</TotalTime>
  <Words>4558</Words>
  <Application>Microsoft Macintosh PowerPoint</Application>
  <PresentationFormat>On-screen Show (4:3)</PresentationFormat>
  <Paragraphs>679</Paragraphs>
  <Slides>64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Baskerville</vt:lpstr>
      <vt:lpstr>Calibri</vt:lpstr>
      <vt:lpstr>Cambria Math</vt:lpstr>
      <vt:lpstr>CambriaMath</vt:lpstr>
      <vt:lpstr>Courier</vt:lpstr>
      <vt:lpstr>LucidaGrande</vt:lpstr>
      <vt:lpstr>Times New Roman</vt:lpstr>
      <vt:lpstr>Verdana</vt:lpstr>
      <vt:lpstr>Office Theme</vt:lpstr>
      <vt:lpstr>Machine Learning</vt:lpstr>
      <vt:lpstr>Outline</vt:lpstr>
      <vt:lpstr>Machine Learning: Definition and Basic concepts </vt:lpstr>
      <vt:lpstr>Examples of Machine Learning (ML) in practice</vt:lpstr>
      <vt:lpstr>PowerPoint Presentation</vt:lpstr>
      <vt:lpstr>Examples of the three categories</vt:lpstr>
      <vt:lpstr>General questions before applying ML</vt:lpstr>
      <vt:lpstr>General strategy for choosing ML approaches</vt:lpstr>
      <vt:lpstr>General strategy for choosing ML approaches(contd.)</vt:lpstr>
      <vt:lpstr>Avoiding bias, Part I:  Balancing datasets and accounting for confounding factors</vt:lpstr>
      <vt:lpstr>Avoiding bias, Part II:  Overfitting</vt:lpstr>
      <vt:lpstr>Avoiding bias, Part III:  Validation, Cross-validation and model selection</vt:lpstr>
      <vt:lpstr>Avoiding bias, Part IV:  Avoiding prejudiced models</vt:lpstr>
      <vt:lpstr>Structure of each ML section</vt:lpstr>
      <vt:lpstr>Cost function</vt:lpstr>
      <vt:lpstr>Q&amp;A</vt:lpstr>
      <vt:lpstr>Introduction to scikit-learn </vt:lpstr>
      <vt:lpstr>Additional coding structures</vt:lpstr>
      <vt:lpstr>Statistical terms</vt:lpstr>
      <vt:lpstr>Statistical terms (contd.) </vt:lpstr>
      <vt:lpstr>References</vt:lpstr>
      <vt:lpstr>Unsupervised Learning I: Principal Component Analysis (PCA)</vt:lpstr>
      <vt:lpstr>Principal Component Analysis (PCA) (contd.)</vt:lpstr>
      <vt:lpstr>Principal Component Analysis (PCA) (contd.)</vt:lpstr>
      <vt:lpstr>Principal Component Analysis (PCA) (contd.)</vt:lpstr>
      <vt:lpstr>Unsupervised Learning II: Hierarchical Clustering</vt:lpstr>
      <vt:lpstr>Hierarchical Clustering (contd.): Example Dendrogram</vt:lpstr>
      <vt:lpstr>Hierarchical Clustering (contd.)</vt:lpstr>
      <vt:lpstr>Hierarchical Clustering (contd.)</vt:lpstr>
      <vt:lpstr>Hierarchical Clustering (contd.)</vt:lpstr>
      <vt:lpstr>Unsupervised Learning III: K-means Clustering</vt:lpstr>
      <vt:lpstr>K-means Clustering (contd.)</vt:lpstr>
      <vt:lpstr>K-means Clustering (contd.)</vt:lpstr>
      <vt:lpstr>K-means Clustering (contd.)</vt:lpstr>
      <vt:lpstr>Supervised Learning Ia: Linear Regression</vt:lpstr>
      <vt:lpstr>Linear Regression (contd.)</vt:lpstr>
      <vt:lpstr>Linear Regression (contd.)</vt:lpstr>
      <vt:lpstr>Linear Regression (contd.)</vt:lpstr>
      <vt:lpstr>Linear Regression (contd.)</vt:lpstr>
      <vt:lpstr>Linear Regression: Diagnostics</vt:lpstr>
      <vt:lpstr>Linear Regression: Application of Cross-Validation</vt:lpstr>
      <vt:lpstr>Linear Regression: Application of Cross-Validation</vt:lpstr>
      <vt:lpstr>Supervised Learning Ib:  Lasso for Regularization</vt:lpstr>
      <vt:lpstr>Lasso for Regularization</vt:lpstr>
      <vt:lpstr>Lasso for Regularization</vt:lpstr>
      <vt:lpstr>Supervised Learning II:  Logistic Regression (Predicting binary outcomes)</vt:lpstr>
      <vt:lpstr>Logistic Regression (contd.)</vt:lpstr>
      <vt:lpstr>Supervised Learning II:  Tree-based methods (such as Random Forests)</vt:lpstr>
      <vt:lpstr>Tree-based methods (contd.)</vt:lpstr>
      <vt:lpstr>Supervised Learning III:  Non-linear Supervised Methods: SVMs</vt:lpstr>
      <vt:lpstr>Non-linear Supervised Methods: SVMs</vt:lpstr>
      <vt:lpstr>Non-linear Supervised Methods: SVMs</vt:lpstr>
      <vt:lpstr>Non-linear Supervised Methods: SVMs</vt:lpstr>
      <vt:lpstr>Non-linear Supervised Methods: SVMs</vt:lpstr>
      <vt:lpstr>Non-linear Supervised Methods: SVMs</vt:lpstr>
      <vt:lpstr>Supervised Learning IV:  Non-linear Supervised Methods: Neural Networks</vt:lpstr>
      <vt:lpstr>Non-linear Supervised Methods: Neural Networks</vt:lpstr>
      <vt:lpstr>Non-linear Supervised Methods: Neural Networks</vt:lpstr>
      <vt:lpstr>Non-linear Supervised Methods: Neural Networks</vt:lpstr>
      <vt:lpstr>Model training and evaluation:  Cross Validation</vt:lpstr>
      <vt:lpstr>Model training and evaluation:  ROC curves</vt:lpstr>
      <vt:lpstr>Model training and evaluation:  Model interpretation</vt:lpstr>
      <vt:lpstr>References</vt:lpstr>
      <vt:lpstr>References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Emani, Prashant</cp:lastModifiedBy>
  <cp:revision>338</cp:revision>
  <cp:lastPrinted>2019-07-24T01:18:11Z</cp:lastPrinted>
  <dcterms:created xsi:type="dcterms:W3CDTF">2018-06-27T21:30:16Z</dcterms:created>
  <dcterms:modified xsi:type="dcterms:W3CDTF">2020-05-15T00:58:55Z</dcterms:modified>
</cp:coreProperties>
</file>